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4055" r:id="rId5"/>
    <p:sldMasterId id="2147483946" r:id="rId6"/>
    <p:sldMasterId id="2147483939" r:id="rId7"/>
    <p:sldMasterId id="2147484006" r:id="rId8"/>
    <p:sldMasterId id="2147484017" r:id="rId9"/>
    <p:sldMasterId id="2147484028" r:id="rId10"/>
    <p:sldMasterId id="2147484039" r:id="rId11"/>
  </p:sldMasterIdLst>
  <p:notesMasterIdLst>
    <p:notesMasterId r:id="rId37"/>
  </p:notesMasterIdLst>
  <p:handoutMasterIdLst>
    <p:handoutMasterId r:id="rId38"/>
  </p:handoutMasterIdLst>
  <p:sldIdLst>
    <p:sldId id="358" r:id="rId12"/>
    <p:sldId id="405" r:id="rId13"/>
    <p:sldId id="406" r:id="rId14"/>
    <p:sldId id="396" r:id="rId15"/>
    <p:sldId id="401" r:id="rId16"/>
    <p:sldId id="407" r:id="rId17"/>
    <p:sldId id="408" r:id="rId18"/>
    <p:sldId id="409" r:id="rId19"/>
    <p:sldId id="410" r:id="rId20"/>
    <p:sldId id="411" r:id="rId21"/>
    <p:sldId id="412" r:id="rId22"/>
    <p:sldId id="413" r:id="rId23"/>
    <p:sldId id="415" r:id="rId24"/>
    <p:sldId id="416" r:id="rId25"/>
    <p:sldId id="402" r:id="rId26"/>
    <p:sldId id="403" r:id="rId27"/>
    <p:sldId id="404" r:id="rId28"/>
    <p:sldId id="393" r:id="rId29"/>
    <p:sldId id="400" r:id="rId30"/>
    <p:sldId id="394" r:id="rId31"/>
    <p:sldId id="395" r:id="rId32"/>
    <p:sldId id="397" r:id="rId33"/>
    <p:sldId id="414" r:id="rId34"/>
    <p:sldId id="392" r:id="rId35"/>
    <p:sldId id="382" r:id="rId36"/>
  </p:sldIdLst>
  <p:sldSz cx="9144000" cy="6858000" type="screen4x3"/>
  <p:notesSz cx="6797675" cy="9874250"/>
  <p:custDataLst>
    <p:tags r:id="rId39"/>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0D6"/>
    <a:srgbClr val="9999FF"/>
    <a:srgbClr val="CCCCFF"/>
    <a:srgbClr val="B9CDE5"/>
    <a:srgbClr val="B9CDBD"/>
    <a:srgbClr val="005B7C"/>
    <a:srgbClr val="909090"/>
    <a:srgbClr val="A2BFAF"/>
    <a:srgbClr val="ACB7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4578" autoAdjust="0"/>
    <p:restoredTop sz="86323" autoAdjust="0"/>
  </p:normalViewPr>
  <p:slideViewPr>
    <p:cSldViewPr snapToGrid="0">
      <p:cViewPr>
        <p:scale>
          <a:sx n="100" d="100"/>
          <a:sy n="100" d="100"/>
        </p:scale>
        <p:origin x="-954" y="438"/>
      </p:cViewPr>
      <p:guideLst>
        <p:guide orient="horz" pos="954"/>
        <p:guide pos="5499"/>
      </p:guideLst>
    </p:cSldViewPr>
  </p:slideViewPr>
  <p:outlineViewPr>
    <p:cViewPr>
      <p:scale>
        <a:sx n="33" d="100"/>
        <a:sy n="33" d="100"/>
      </p:scale>
      <p:origin x="24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90" d="100"/>
          <a:sy n="90" d="100"/>
        </p:scale>
        <p:origin x="-1110" y="-60"/>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en-US"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en-US" sz="800" dirty="0" smtClean="0">
                <a:latin typeface="Arial" pitchFamily="34" charset="0"/>
                <a:cs typeface="Arial" pitchFamily="34" charset="0"/>
              </a:rPr>
              <a:t>© 2015 Capgemini. All rights reserved.</a:t>
            </a:r>
            <a:endParaRPr lang="en-US"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en-US" sz="800" smtClean="0">
                <a:latin typeface="Arial" pitchFamily="34" charset="0"/>
                <a:cs typeface="Arial" pitchFamily="34" charset="0"/>
              </a:rPr>
              <a:pPr/>
              <a:t>‹#›</a:t>
            </a:fld>
            <a:endParaRPr lang="en-US" sz="800">
              <a:latin typeface="Arial" pitchFamily="34" charset="0"/>
              <a:cs typeface="Arial" pitchFamily="34" charset="0"/>
            </a:endParaRPr>
          </a:p>
        </p:txBody>
      </p:sp>
    </p:spTree>
    <p:extLst>
      <p:ext uri="{BB962C8B-B14F-4D97-AF65-F5344CB8AC3E}">
        <p14:creationId xmlns:p14="http://schemas.microsoft.com/office/powerpoint/2010/main" val="3051520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300"/>
            </a:lvl1pPr>
          </a:lstStyle>
          <a:p>
            <a:endParaRPr lang="en-US"/>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300"/>
            </a:lvl1pPr>
          </a:lstStyle>
          <a:p>
            <a:fld id="{2FB4FF29-EE9A-4D47-9F1A-289A80693C0F}" type="datetimeFigureOut">
              <a:rPr lang="en-US" smtClean="0"/>
              <a:pPr/>
              <a:t>12/13/2016</a:t>
            </a:fld>
            <a:endParaRPr lang="en-US"/>
          </a:p>
        </p:txBody>
      </p:sp>
      <p:sp>
        <p:nvSpPr>
          <p:cNvPr id="4" name="Slide Image Placeholder 3"/>
          <p:cNvSpPr>
            <a:spLocks noGrp="1" noRot="1" noChangeAspect="1"/>
          </p:cNvSpPr>
          <p:nvPr>
            <p:ph type="sldImg" idx="2"/>
          </p:nvPr>
        </p:nvSpPr>
        <p:spPr>
          <a:xfrm>
            <a:off x="930275" y="741363"/>
            <a:ext cx="4937125"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300"/>
            </a:lvl1pPr>
          </a:lstStyle>
          <a:p>
            <a:endParaRPr lang="en-US"/>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300"/>
            </a:lvl1pPr>
          </a:lstStyle>
          <a:p>
            <a:fld id="{71E7D22E-2FCF-4181-8686-08BDCDF94062}" type="slidenum">
              <a:rPr lang="en-US" smtClean="0"/>
              <a:pPr/>
              <a:t>‹#›</a:t>
            </a:fld>
            <a:endParaRPr lang="en-US"/>
          </a:p>
        </p:txBody>
      </p:sp>
    </p:spTree>
    <p:extLst>
      <p:ext uri="{BB962C8B-B14F-4D97-AF65-F5344CB8AC3E}">
        <p14:creationId xmlns:p14="http://schemas.microsoft.com/office/powerpoint/2010/main" val="3097556005"/>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a:p>
        </p:txBody>
      </p:sp>
    </p:spTree>
    <p:extLst>
      <p:ext uri="{BB962C8B-B14F-4D97-AF65-F5344CB8AC3E}">
        <p14:creationId xmlns:p14="http://schemas.microsoft.com/office/powerpoint/2010/main" val="377723488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emf"/><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oleObject" Target="../embeddings/oleObject2.bin"/><Relationship Id="rId5" Type="http://schemas.openxmlformats.org/officeDocument/2006/relationships/tags" Target="../tags/tag13.xml"/><Relationship Id="rId10" Type="http://schemas.openxmlformats.org/officeDocument/2006/relationships/image" Target="../media/image4.jpeg"/><Relationship Id="rId4" Type="http://schemas.openxmlformats.org/officeDocument/2006/relationships/tags" Target="../tags/tag12.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0.xml"/><Relationship Id="rId7" Type="http://schemas.openxmlformats.org/officeDocument/2006/relationships/oleObject" Target="../embeddings/oleObject11.bin"/><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image" Target="../media/image3.jpeg"/><Relationship Id="rId5" Type="http://schemas.openxmlformats.org/officeDocument/2006/relationships/slideMaster" Target="../slideMasters/slideMaster3.xml"/><Relationship Id="rId4" Type="http://schemas.openxmlformats.org/officeDocument/2006/relationships/tags" Target="../tags/tag4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2.xml"/><Relationship Id="rId7" Type="http://schemas.openxmlformats.org/officeDocument/2006/relationships/image" Target="../media/image1.emf"/><Relationship Id="rId2" Type="http://schemas.openxmlformats.org/officeDocument/2006/relationships/tags" Target="../tags/tag51.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Master" Target="../slideMasters/slideMaster4.xml"/><Relationship Id="rId4" Type="http://schemas.openxmlformats.org/officeDocument/2006/relationships/tags" Target="../tags/tag53.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5.xml"/><Relationship Id="rId7" Type="http://schemas.openxmlformats.org/officeDocument/2006/relationships/image" Target="../media/image1.emf"/><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slideMaster" Target="../slideMasters/slideMaster4.xml"/><Relationship Id="rId4" Type="http://schemas.openxmlformats.org/officeDocument/2006/relationships/tags" Target="../tags/tag56.xml"/><Relationship Id="rId9"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image" Target="../media/image5.emf"/><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1.emf"/><Relationship Id="rId2" Type="http://schemas.openxmlformats.org/officeDocument/2006/relationships/tags" Target="../tags/tag69.xml"/><Relationship Id="rId1" Type="http://schemas.openxmlformats.org/officeDocument/2006/relationships/vmlDrawing" Target="../drawings/vmlDrawing18.vml"/><Relationship Id="rId6" Type="http://schemas.openxmlformats.org/officeDocument/2006/relationships/tags" Target="../tags/tag73.xml"/><Relationship Id="rId11" Type="http://schemas.openxmlformats.org/officeDocument/2006/relationships/oleObject" Target="../embeddings/oleObject18.bin"/><Relationship Id="rId5" Type="http://schemas.openxmlformats.org/officeDocument/2006/relationships/tags" Target="../tags/tag72.xml"/><Relationship Id="rId10" Type="http://schemas.openxmlformats.org/officeDocument/2006/relationships/image" Target="../media/image4.jpeg"/><Relationship Id="rId4" Type="http://schemas.openxmlformats.org/officeDocument/2006/relationships/tags" Target="../tags/tag71.xml"/><Relationship Id="rId9" Type="http://schemas.openxmlformats.org/officeDocument/2006/relationships/image" Target="../media/image3.jpeg"/></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emf"/><Relationship Id="rId2" Type="http://schemas.openxmlformats.org/officeDocument/2006/relationships/tags" Target="../tags/tag1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emf"/><Relationship Id="rId2" Type="http://schemas.openxmlformats.org/officeDocument/2006/relationships/tags" Target="../tags/tag77.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slideMaster" Target="../slideMasters/slideMaster5.xml"/><Relationship Id="rId4" Type="http://schemas.openxmlformats.org/officeDocument/2006/relationships/tags" Target="../tags/tag79.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1.xml"/><Relationship Id="rId7" Type="http://schemas.openxmlformats.org/officeDocument/2006/relationships/oleObject" Target="../embeddings/oleObject21.bin"/><Relationship Id="rId2" Type="http://schemas.openxmlformats.org/officeDocument/2006/relationships/tags" Target="../tags/tag80.xml"/><Relationship Id="rId1" Type="http://schemas.openxmlformats.org/officeDocument/2006/relationships/vmlDrawing" Target="../drawings/vmlDrawing21.vml"/><Relationship Id="rId6" Type="http://schemas.openxmlformats.org/officeDocument/2006/relationships/slideMaster" Target="../slideMasters/slideMaster5.xml"/><Relationship Id="rId5" Type="http://schemas.openxmlformats.org/officeDocument/2006/relationships/tags" Target="../tags/tag83.xml"/><Relationship Id="rId4" Type="http://schemas.openxmlformats.org/officeDocument/2006/relationships/tags" Target="../tags/tag82.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5.xml"/><Relationship Id="rId7" Type="http://schemas.openxmlformats.org/officeDocument/2006/relationships/oleObject" Target="../embeddings/oleObject22.bin"/><Relationship Id="rId2" Type="http://schemas.openxmlformats.org/officeDocument/2006/relationships/tags" Target="../tags/tag84.xml"/><Relationship Id="rId1" Type="http://schemas.openxmlformats.org/officeDocument/2006/relationships/vmlDrawing" Target="../drawings/vmlDrawing22.vml"/><Relationship Id="rId6" Type="http://schemas.openxmlformats.org/officeDocument/2006/relationships/slideMaster" Target="../slideMasters/slideMaster5.xml"/><Relationship Id="rId5" Type="http://schemas.openxmlformats.org/officeDocument/2006/relationships/tags" Target="../tags/tag87.xml"/><Relationship Id="rId4" Type="http://schemas.openxmlformats.org/officeDocument/2006/relationships/tags" Target="../tags/tag86.xml"/></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vmlDrawing" Target="../drawings/vmlDrawing23.vml"/><Relationship Id="rId6" Type="http://schemas.openxmlformats.org/officeDocument/2006/relationships/tags" Target="../tags/tag92.xml"/><Relationship Id="rId5" Type="http://schemas.openxmlformats.org/officeDocument/2006/relationships/tags" Target="../tags/tag91.xml"/><Relationship Id="rId10" Type="http://schemas.openxmlformats.org/officeDocument/2006/relationships/image" Target="../media/image1.emf"/><Relationship Id="rId4" Type="http://schemas.openxmlformats.org/officeDocument/2006/relationships/tags" Target="../tags/tag90.xml"/><Relationship Id="rId9" Type="http://schemas.openxmlformats.org/officeDocument/2006/relationships/oleObject" Target="../embeddings/oleObject23.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6.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37.xml.rels><?xml version="1.0" encoding="UTF-8" standalone="yes"?>
<Relationships xmlns="http://schemas.openxmlformats.org/package/2006/relationships"><Relationship Id="rId8" Type="http://schemas.openxmlformats.org/officeDocument/2006/relationships/slideMaster" Target="../slideMasters/slideMaster6.xml"/><Relationship Id="rId13" Type="http://schemas.openxmlformats.org/officeDocument/2006/relationships/image" Target="../media/image5.emf"/><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emf"/><Relationship Id="rId2" Type="http://schemas.openxmlformats.org/officeDocument/2006/relationships/tags" Target="../tags/tag105.xml"/><Relationship Id="rId1" Type="http://schemas.openxmlformats.org/officeDocument/2006/relationships/vmlDrawing" Target="../drawings/vmlDrawing27.vml"/><Relationship Id="rId6" Type="http://schemas.openxmlformats.org/officeDocument/2006/relationships/tags" Target="../tags/tag109.xml"/><Relationship Id="rId11" Type="http://schemas.openxmlformats.org/officeDocument/2006/relationships/oleObject" Target="../embeddings/oleObject27.bin"/><Relationship Id="rId5" Type="http://schemas.openxmlformats.org/officeDocument/2006/relationships/tags" Target="../tags/tag108.xml"/><Relationship Id="rId10" Type="http://schemas.openxmlformats.org/officeDocument/2006/relationships/image" Target="../media/image4.jpeg"/><Relationship Id="rId4" Type="http://schemas.openxmlformats.org/officeDocument/2006/relationships/tags" Target="../tags/tag107.xml"/><Relationship Id="rId9" Type="http://schemas.openxmlformats.org/officeDocument/2006/relationships/image" Target="../media/image3.jpeg"/></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1.emf"/><Relationship Id="rId2" Type="http://schemas.openxmlformats.org/officeDocument/2006/relationships/tags" Target="../tags/tag113.xml"/><Relationship Id="rId1" Type="http://schemas.openxmlformats.org/officeDocument/2006/relationships/vmlDrawing" Target="../drawings/vmlDrawing29.vml"/><Relationship Id="rId6" Type="http://schemas.openxmlformats.org/officeDocument/2006/relationships/oleObject" Target="../embeddings/oleObject29.bin"/><Relationship Id="rId5" Type="http://schemas.openxmlformats.org/officeDocument/2006/relationships/slideMaster" Target="../slideMasters/slideMaster6.xml"/><Relationship Id="rId4" Type="http://schemas.openxmlformats.org/officeDocument/2006/relationships/tags" Target="../tags/tag115.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2.xml"/><Relationship Id="rId7" Type="http://schemas.openxmlformats.org/officeDocument/2006/relationships/oleObject" Target="../embeddings/oleObject5.bin"/><Relationship Id="rId2" Type="http://schemas.openxmlformats.org/officeDocument/2006/relationships/tags" Target="../tags/tag21.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4.xml"/><Relationship Id="rId4" Type="http://schemas.openxmlformats.org/officeDocument/2006/relationships/tags" Target="../tags/tag23.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7.xml"/><Relationship Id="rId7" Type="http://schemas.openxmlformats.org/officeDocument/2006/relationships/oleObject" Target="../embeddings/oleObject30.bin"/><Relationship Id="rId2" Type="http://schemas.openxmlformats.org/officeDocument/2006/relationships/tags" Target="../tags/tag116.xml"/><Relationship Id="rId1" Type="http://schemas.openxmlformats.org/officeDocument/2006/relationships/vmlDrawing" Target="../drawings/vmlDrawing30.vml"/><Relationship Id="rId6" Type="http://schemas.openxmlformats.org/officeDocument/2006/relationships/slideMaster" Target="../slideMasters/slideMaster6.xml"/><Relationship Id="rId5" Type="http://schemas.openxmlformats.org/officeDocument/2006/relationships/tags" Target="../tags/tag119.xml"/><Relationship Id="rId4" Type="http://schemas.openxmlformats.org/officeDocument/2006/relationships/tags" Target="../tags/tag118.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21.xml"/><Relationship Id="rId7" Type="http://schemas.openxmlformats.org/officeDocument/2006/relationships/oleObject" Target="../embeddings/oleObject31.bin"/><Relationship Id="rId2" Type="http://schemas.openxmlformats.org/officeDocument/2006/relationships/tags" Target="../tags/tag120.xml"/><Relationship Id="rId1" Type="http://schemas.openxmlformats.org/officeDocument/2006/relationships/vmlDrawing" Target="../drawings/vmlDrawing31.vml"/><Relationship Id="rId6" Type="http://schemas.openxmlformats.org/officeDocument/2006/relationships/slideMaster" Target="../slideMasters/slideMaster6.xml"/><Relationship Id="rId5" Type="http://schemas.openxmlformats.org/officeDocument/2006/relationships/tags" Target="../tags/tag123.xml"/><Relationship Id="rId4" Type="http://schemas.openxmlformats.org/officeDocument/2006/relationships/tags" Target="../tags/tag122.xml"/></Relationships>
</file>

<file path=ppt/slideLayouts/_rels/slideLayout42.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25.xml"/><Relationship Id="rId7" Type="http://schemas.openxmlformats.org/officeDocument/2006/relationships/tags" Target="../tags/tag129.xml"/><Relationship Id="rId2" Type="http://schemas.openxmlformats.org/officeDocument/2006/relationships/tags" Target="../tags/tag124.xml"/><Relationship Id="rId1" Type="http://schemas.openxmlformats.org/officeDocument/2006/relationships/vmlDrawing" Target="../drawings/vmlDrawing32.vml"/><Relationship Id="rId6" Type="http://schemas.openxmlformats.org/officeDocument/2006/relationships/tags" Target="../tags/tag128.xml"/><Relationship Id="rId5" Type="http://schemas.openxmlformats.org/officeDocument/2006/relationships/tags" Target="../tags/tag127.xml"/><Relationship Id="rId10" Type="http://schemas.openxmlformats.org/officeDocument/2006/relationships/image" Target="../media/image1.emf"/><Relationship Id="rId4" Type="http://schemas.openxmlformats.org/officeDocument/2006/relationships/tags" Target="../tags/tag126.xml"/><Relationship Id="rId9" Type="http://schemas.openxmlformats.org/officeDocument/2006/relationships/oleObject" Target="../embeddings/oleObject32.bin"/></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vmlDrawing" Target="../drawings/vmlDrawing33.v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2.xml"/><Relationship Id="rId1" Type="http://schemas.openxmlformats.org/officeDocument/2006/relationships/vmlDrawing" Target="../drawings/vmlDrawing34.vml"/><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13" Type="http://schemas.openxmlformats.org/officeDocument/2006/relationships/image" Target="../media/image5.emf"/><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image" Target="../media/image1.emf"/><Relationship Id="rId2" Type="http://schemas.openxmlformats.org/officeDocument/2006/relationships/tags" Target="../tags/tag141.xml"/><Relationship Id="rId1" Type="http://schemas.openxmlformats.org/officeDocument/2006/relationships/vmlDrawing" Target="../drawings/vmlDrawing36.vml"/><Relationship Id="rId6" Type="http://schemas.openxmlformats.org/officeDocument/2006/relationships/tags" Target="../tags/tag145.xml"/><Relationship Id="rId11" Type="http://schemas.openxmlformats.org/officeDocument/2006/relationships/oleObject" Target="../embeddings/oleObject36.bin"/><Relationship Id="rId5" Type="http://schemas.openxmlformats.org/officeDocument/2006/relationships/tags" Target="../tags/tag144.xml"/><Relationship Id="rId10" Type="http://schemas.openxmlformats.org/officeDocument/2006/relationships/image" Target="../media/image4.jpeg"/><Relationship Id="rId4" Type="http://schemas.openxmlformats.org/officeDocument/2006/relationships/tags" Target="../tags/tag143.xml"/><Relationship Id="rId9" Type="http://schemas.openxmlformats.org/officeDocument/2006/relationships/image" Target="../media/image3.jpeg"/></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vmlDrawing" Target="../drawings/vmlDrawing37.v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50.xml"/><Relationship Id="rId7" Type="http://schemas.openxmlformats.org/officeDocument/2006/relationships/image" Target="../media/image1.emf"/><Relationship Id="rId2" Type="http://schemas.openxmlformats.org/officeDocument/2006/relationships/tags" Target="../tags/tag149.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slideMaster" Target="../slideMasters/slideMaster7.xml"/><Relationship Id="rId4" Type="http://schemas.openxmlformats.org/officeDocument/2006/relationships/tags" Target="../tags/tag15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6.xml"/><Relationship Id="rId7" Type="http://schemas.openxmlformats.org/officeDocument/2006/relationships/oleObject" Target="../embeddings/oleObject6.bin"/><Relationship Id="rId2" Type="http://schemas.openxmlformats.org/officeDocument/2006/relationships/tags" Target="../tags/tag25.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28.xml"/><Relationship Id="rId4" Type="http://schemas.openxmlformats.org/officeDocument/2006/relationships/tags" Target="../tags/tag27.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53.xml"/><Relationship Id="rId7" Type="http://schemas.openxmlformats.org/officeDocument/2006/relationships/oleObject" Target="../embeddings/oleObject39.bin"/><Relationship Id="rId2" Type="http://schemas.openxmlformats.org/officeDocument/2006/relationships/tags" Target="../tags/tag152.xml"/><Relationship Id="rId1" Type="http://schemas.openxmlformats.org/officeDocument/2006/relationships/vmlDrawing" Target="../drawings/vmlDrawing39.vml"/><Relationship Id="rId6" Type="http://schemas.openxmlformats.org/officeDocument/2006/relationships/slideMaster" Target="../slideMasters/slideMaster7.xml"/><Relationship Id="rId5" Type="http://schemas.openxmlformats.org/officeDocument/2006/relationships/tags" Target="../tags/tag155.xml"/><Relationship Id="rId4" Type="http://schemas.openxmlformats.org/officeDocument/2006/relationships/tags" Target="../tags/tag154.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57.xml"/><Relationship Id="rId7" Type="http://schemas.openxmlformats.org/officeDocument/2006/relationships/oleObject" Target="../embeddings/oleObject40.bin"/><Relationship Id="rId2" Type="http://schemas.openxmlformats.org/officeDocument/2006/relationships/tags" Target="../tags/tag156.xml"/><Relationship Id="rId1" Type="http://schemas.openxmlformats.org/officeDocument/2006/relationships/vmlDrawing" Target="../drawings/vmlDrawing40.vml"/><Relationship Id="rId6" Type="http://schemas.openxmlformats.org/officeDocument/2006/relationships/slideMaster" Target="../slideMasters/slideMaster7.xml"/><Relationship Id="rId5" Type="http://schemas.openxmlformats.org/officeDocument/2006/relationships/tags" Target="../tags/tag159.xml"/><Relationship Id="rId4" Type="http://schemas.openxmlformats.org/officeDocument/2006/relationships/tags" Target="../tags/tag158.xml"/></Relationships>
</file>

<file path=ppt/slideLayouts/_rels/slideLayout52.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61.xml"/><Relationship Id="rId7" Type="http://schemas.openxmlformats.org/officeDocument/2006/relationships/tags" Target="../tags/tag165.xml"/><Relationship Id="rId2" Type="http://schemas.openxmlformats.org/officeDocument/2006/relationships/tags" Target="../tags/tag160.xml"/><Relationship Id="rId1" Type="http://schemas.openxmlformats.org/officeDocument/2006/relationships/vmlDrawing" Target="../drawings/vmlDrawing41.vml"/><Relationship Id="rId6" Type="http://schemas.openxmlformats.org/officeDocument/2006/relationships/tags" Target="../tags/tag164.xml"/><Relationship Id="rId5" Type="http://schemas.openxmlformats.org/officeDocument/2006/relationships/tags" Target="../tags/tag163.xml"/><Relationship Id="rId10" Type="http://schemas.openxmlformats.org/officeDocument/2006/relationships/image" Target="../media/image1.emf"/><Relationship Id="rId4" Type="http://schemas.openxmlformats.org/officeDocument/2006/relationships/tags" Target="../tags/tag162.xml"/><Relationship Id="rId9" Type="http://schemas.openxmlformats.org/officeDocument/2006/relationships/oleObject" Target="../embeddings/oleObject41.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vmlDrawing" Target="../drawings/vmlDrawing42.v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68.xml"/><Relationship Id="rId1" Type="http://schemas.openxmlformats.org/officeDocument/2006/relationships/vmlDrawing" Target="../drawings/vmlDrawing43.vml"/><Relationship Id="rId5" Type="http://schemas.openxmlformats.org/officeDocument/2006/relationships/image" Target="../media/image1.emf"/><Relationship Id="rId4" Type="http://schemas.openxmlformats.org/officeDocument/2006/relationships/oleObject" Target="../embeddings/oleObject43.bin"/></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image" Target="../media/image5.emf"/><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emf"/><Relationship Id="rId2" Type="http://schemas.openxmlformats.org/officeDocument/2006/relationships/tags" Target="../tags/tag177.xml"/><Relationship Id="rId1" Type="http://schemas.openxmlformats.org/officeDocument/2006/relationships/vmlDrawing" Target="../drawings/vmlDrawing45.vml"/><Relationship Id="rId6" Type="http://schemas.openxmlformats.org/officeDocument/2006/relationships/tags" Target="../tags/tag181.xml"/><Relationship Id="rId11" Type="http://schemas.openxmlformats.org/officeDocument/2006/relationships/oleObject" Target="../embeddings/oleObject45.bin"/><Relationship Id="rId5" Type="http://schemas.openxmlformats.org/officeDocument/2006/relationships/tags" Target="../tags/tag180.xml"/><Relationship Id="rId10" Type="http://schemas.openxmlformats.org/officeDocument/2006/relationships/image" Target="../media/image4.jpeg"/><Relationship Id="rId4" Type="http://schemas.openxmlformats.org/officeDocument/2006/relationships/tags" Target="../tags/tag179.xml"/><Relationship Id="rId9" Type="http://schemas.openxmlformats.org/officeDocument/2006/relationships/image" Target="../media/image3.jpeg"/></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vmlDrawing" Target="../drawings/vmlDrawing46.v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image" Target="../media/image1.emf"/><Relationship Id="rId2" Type="http://schemas.openxmlformats.org/officeDocument/2006/relationships/tags" Target="../tags/tag185.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slideMaster" Target="../slideMasters/slideMaster8.xml"/><Relationship Id="rId4" Type="http://schemas.openxmlformats.org/officeDocument/2006/relationships/tags" Target="../tags/tag187.xml"/></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tags" Target="../tags/tag33.xml"/><Relationship Id="rId5" Type="http://schemas.openxmlformats.org/officeDocument/2006/relationships/tags" Target="../tags/tag32.xml"/><Relationship Id="rId10" Type="http://schemas.openxmlformats.org/officeDocument/2006/relationships/image" Target="../media/image1.emf"/><Relationship Id="rId4" Type="http://schemas.openxmlformats.org/officeDocument/2006/relationships/tags" Target="../tags/tag31.xml"/><Relationship Id="rId9"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89.xml"/><Relationship Id="rId7" Type="http://schemas.openxmlformats.org/officeDocument/2006/relationships/oleObject" Target="../embeddings/oleObject48.bin"/><Relationship Id="rId2" Type="http://schemas.openxmlformats.org/officeDocument/2006/relationships/tags" Target="../tags/tag188.xml"/><Relationship Id="rId1" Type="http://schemas.openxmlformats.org/officeDocument/2006/relationships/vmlDrawing" Target="../drawings/vmlDrawing48.vml"/><Relationship Id="rId6" Type="http://schemas.openxmlformats.org/officeDocument/2006/relationships/slideMaster" Target="../slideMasters/slideMaster8.xml"/><Relationship Id="rId5" Type="http://schemas.openxmlformats.org/officeDocument/2006/relationships/tags" Target="../tags/tag191.xml"/><Relationship Id="rId4" Type="http://schemas.openxmlformats.org/officeDocument/2006/relationships/tags" Target="../tags/tag190.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93.xml"/><Relationship Id="rId7" Type="http://schemas.openxmlformats.org/officeDocument/2006/relationships/oleObject" Target="../embeddings/oleObject49.bin"/><Relationship Id="rId2" Type="http://schemas.openxmlformats.org/officeDocument/2006/relationships/tags" Target="../tags/tag192.xml"/><Relationship Id="rId1" Type="http://schemas.openxmlformats.org/officeDocument/2006/relationships/vmlDrawing" Target="../drawings/vmlDrawing49.vml"/><Relationship Id="rId6" Type="http://schemas.openxmlformats.org/officeDocument/2006/relationships/slideMaster" Target="../slideMasters/slideMaster8.xml"/><Relationship Id="rId5" Type="http://schemas.openxmlformats.org/officeDocument/2006/relationships/tags" Target="../tags/tag195.xml"/><Relationship Id="rId4" Type="http://schemas.openxmlformats.org/officeDocument/2006/relationships/tags" Target="../tags/tag194.xml"/></Relationships>
</file>

<file path=ppt/slideLayouts/_rels/slideLayout62.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97.xml"/><Relationship Id="rId7" Type="http://schemas.openxmlformats.org/officeDocument/2006/relationships/tags" Target="../tags/tag201.xml"/><Relationship Id="rId2" Type="http://schemas.openxmlformats.org/officeDocument/2006/relationships/tags" Target="../tags/tag196.xml"/><Relationship Id="rId1" Type="http://schemas.openxmlformats.org/officeDocument/2006/relationships/vmlDrawing" Target="../drawings/vmlDrawing50.vml"/><Relationship Id="rId6" Type="http://schemas.openxmlformats.org/officeDocument/2006/relationships/tags" Target="../tags/tag200.xml"/><Relationship Id="rId5" Type="http://schemas.openxmlformats.org/officeDocument/2006/relationships/tags" Target="../tags/tag199.xml"/><Relationship Id="rId10" Type="http://schemas.openxmlformats.org/officeDocument/2006/relationships/image" Target="../media/image1.emf"/><Relationship Id="rId4" Type="http://schemas.openxmlformats.org/officeDocument/2006/relationships/tags" Target="../tags/tag198.xml"/><Relationship Id="rId9" Type="http://schemas.openxmlformats.org/officeDocument/2006/relationships/oleObject" Target="../embeddings/oleObject50.bin"/></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vmlDrawing" Target="../drawings/vmlDrawing51.v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4.xml"/><Relationship Id="rId1" Type="http://schemas.openxmlformats.org/officeDocument/2006/relationships/vmlDrawing" Target="../drawings/vmlDrawing52.vml"/><Relationship Id="rId5" Type="http://schemas.openxmlformats.org/officeDocument/2006/relationships/image" Target="../media/image1.emf"/><Relationship Id="rId4" Type="http://schemas.openxmlformats.org/officeDocument/2006/relationships/oleObject" Target="../embeddings/oleObject52.bin"/></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774" name="think-cell Slide" r:id="rId11" imgW="360" imgH="360" progId="">
                  <p:embed/>
                </p:oleObj>
              </mc:Choice>
              <mc:Fallback>
                <p:oleObj name="think-cell Slide" r:id="rId11" imgW="360" imgH="360" progId="">
                  <p:embed/>
                  <p:pic>
                    <p:nvPicPr>
                      <p:cNvPr id="0" name="Picture 2"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lvl1pPr marL="342900" indent="-342900">
              <a:buFont typeface="Wingdings" panose="05000000000000000000" pitchFamily="2" charset="2"/>
              <a:buChar char="Ø"/>
              <a:defRPr/>
            </a:lvl1pPr>
            <a:lvl3pPr marL="1143000" indent="-228600">
              <a:buFont typeface="Wingdings" panose="05000000000000000000" pitchFamily="2" charset="2"/>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t>12/13/2016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t>‹#›</a:t>
            </a:fld>
            <a:endParaRPr lang="en-US"/>
          </a:p>
        </p:txBody>
      </p:sp>
    </p:spTree>
    <p:extLst>
      <p:ext uri="{BB962C8B-B14F-4D97-AF65-F5344CB8AC3E}">
        <p14:creationId xmlns:p14="http://schemas.microsoft.com/office/powerpoint/2010/main" val="3343502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t>12/13/2016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t>‹#›</a:t>
            </a:fld>
            <a:endParaRPr lang="en-US"/>
          </a:p>
        </p:txBody>
      </p:sp>
    </p:spTree>
    <p:extLst>
      <p:ext uri="{BB962C8B-B14F-4D97-AF65-F5344CB8AC3E}">
        <p14:creationId xmlns:p14="http://schemas.microsoft.com/office/powerpoint/2010/main" val="2834251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CFCC10-3A0B-451D-8602-C1E71BA0EB8E}"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9A543-F050-467E-A41C-CC21A57FEAC4}" type="slidenum">
              <a:rPr lang="en-US" smtClean="0"/>
              <a:t>‹#›</a:t>
            </a:fld>
            <a:endParaRPr lang="en-US"/>
          </a:p>
        </p:txBody>
      </p:sp>
    </p:spTree>
    <p:extLst>
      <p:ext uri="{BB962C8B-B14F-4D97-AF65-F5344CB8AC3E}">
        <p14:creationId xmlns:p14="http://schemas.microsoft.com/office/powerpoint/2010/main" val="3343359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CFCC10-3A0B-451D-8602-C1E71BA0EB8E}"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9A543-F050-467E-A41C-CC21A57FEAC4}" type="slidenum">
              <a:rPr lang="en-US" smtClean="0"/>
              <a:t>‹#›</a:t>
            </a:fld>
            <a:endParaRPr lang="en-US"/>
          </a:p>
        </p:txBody>
      </p:sp>
    </p:spTree>
    <p:extLst>
      <p:ext uri="{BB962C8B-B14F-4D97-AF65-F5344CB8AC3E}">
        <p14:creationId xmlns:p14="http://schemas.microsoft.com/office/powerpoint/2010/main" val="2032892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CFCC10-3A0B-451D-8602-C1E71BA0EB8E}"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9A543-F050-467E-A41C-CC21A57FEAC4}" type="slidenum">
              <a:rPr lang="en-US" smtClean="0"/>
              <a:t>‹#›</a:t>
            </a:fld>
            <a:endParaRPr lang="en-US"/>
          </a:p>
        </p:txBody>
      </p:sp>
    </p:spTree>
    <p:extLst>
      <p:ext uri="{BB962C8B-B14F-4D97-AF65-F5344CB8AC3E}">
        <p14:creationId xmlns:p14="http://schemas.microsoft.com/office/powerpoint/2010/main" val="3549911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CFCC10-3A0B-451D-8602-C1E71BA0EB8E}"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9A543-F050-467E-A41C-CC21A57FEAC4}" type="slidenum">
              <a:rPr lang="en-US" smtClean="0"/>
              <a:t>‹#›</a:t>
            </a:fld>
            <a:endParaRPr lang="en-US"/>
          </a:p>
        </p:txBody>
      </p:sp>
    </p:spTree>
    <p:extLst>
      <p:ext uri="{BB962C8B-B14F-4D97-AF65-F5344CB8AC3E}">
        <p14:creationId xmlns:p14="http://schemas.microsoft.com/office/powerpoint/2010/main" val="1926306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CFCC10-3A0B-451D-8602-C1E71BA0EB8E}" type="datetimeFigureOut">
              <a:rPr lang="en-US" smtClean="0"/>
              <a:t>12/13/2016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99A543-F050-467E-A41C-CC21A57FEAC4}" type="slidenum">
              <a:rPr lang="en-US" smtClean="0"/>
              <a:t>‹#›</a:t>
            </a:fld>
            <a:endParaRPr lang="en-US"/>
          </a:p>
        </p:txBody>
      </p:sp>
    </p:spTree>
    <p:extLst>
      <p:ext uri="{BB962C8B-B14F-4D97-AF65-F5344CB8AC3E}">
        <p14:creationId xmlns:p14="http://schemas.microsoft.com/office/powerpoint/2010/main" val="420205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CFCC10-3A0B-451D-8602-C1E71BA0EB8E}" type="datetimeFigureOut">
              <a:rPr lang="en-US" smtClean="0"/>
              <a:t>12/13/2016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99A543-F050-467E-A41C-CC21A57FEAC4}" type="slidenum">
              <a:rPr lang="en-US" smtClean="0"/>
              <a:t>‹#›</a:t>
            </a:fld>
            <a:endParaRPr lang="en-US"/>
          </a:p>
        </p:txBody>
      </p:sp>
    </p:spTree>
    <p:extLst>
      <p:ext uri="{BB962C8B-B14F-4D97-AF65-F5344CB8AC3E}">
        <p14:creationId xmlns:p14="http://schemas.microsoft.com/office/powerpoint/2010/main" val="1960977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CFCC10-3A0B-451D-8602-C1E71BA0EB8E}" type="datetimeFigureOut">
              <a:rPr lang="en-US" smtClean="0"/>
              <a:t>12/13/2016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99A543-F050-467E-A41C-CC21A57FEAC4}" type="slidenum">
              <a:rPr lang="en-US" smtClean="0"/>
              <a:t>‹#›</a:t>
            </a:fld>
            <a:endParaRPr lang="en-US"/>
          </a:p>
        </p:txBody>
      </p:sp>
    </p:spTree>
    <p:extLst>
      <p:ext uri="{BB962C8B-B14F-4D97-AF65-F5344CB8AC3E}">
        <p14:creationId xmlns:p14="http://schemas.microsoft.com/office/powerpoint/2010/main" val="3495257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CFCC10-3A0B-451D-8602-C1E71BA0EB8E}"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9A543-F050-467E-A41C-CC21A57FEAC4}" type="slidenum">
              <a:rPr lang="en-US" smtClean="0"/>
              <a:t>‹#›</a:t>
            </a:fld>
            <a:endParaRPr lang="en-US"/>
          </a:p>
        </p:txBody>
      </p:sp>
    </p:spTree>
    <p:extLst>
      <p:ext uri="{BB962C8B-B14F-4D97-AF65-F5344CB8AC3E}">
        <p14:creationId xmlns:p14="http://schemas.microsoft.com/office/powerpoint/2010/main" val="1032036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89166" name="think-cell Slide" r:id="rId5" imgW="360" imgH="360" progId="">
                  <p:embed/>
                </p:oleObj>
              </mc:Choice>
              <mc:Fallback>
                <p:oleObj name="think-cell Slide" r:id="rId5" imgW="360" imgH="360" progId="">
                  <p:embed/>
                  <p:pic>
                    <p:nvPicPr>
                      <p:cNvPr id="0"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rtl="0" eaLnBrk="0" fontAlgn="base" hangingPunct="0">
              <a:lnSpc>
                <a:spcPct val="85000"/>
              </a:lnSpc>
              <a:spcBef>
                <a:spcPct val="0"/>
              </a:spcBef>
              <a:spcAft>
                <a:spcPct val="0"/>
              </a:spcAft>
            </a:pPr>
            <a:endParaRPr lang="en-US" sz="2000" b="1" kern="1200" noProof="0">
              <a:solidFill>
                <a:schemeClr val="bg2"/>
              </a:solidFill>
              <a:latin typeface="Arial" charset="0"/>
              <a:ea typeface="+mn-ea"/>
              <a:cs typeface="+mn-cs"/>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smtClean="0"/>
              <a:t>Click to edit Master text styles</a:t>
            </a:r>
          </a:p>
          <a:p>
            <a:pPr lvl="1"/>
            <a:r>
              <a:rPr lang="en-US" smtClean="0"/>
              <a:t>Second level</a:t>
            </a: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CFCC10-3A0B-451D-8602-C1E71BA0EB8E}"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9A543-F050-467E-A41C-CC21A57FEAC4}" type="slidenum">
              <a:rPr lang="en-US" smtClean="0"/>
              <a:t>‹#›</a:t>
            </a:fld>
            <a:endParaRPr lang="en-US"/>
          </a:p>
        </p:txBody>
      </p:sp>
    </p:spTree>
    <p:extLst>
      <p:ext uri="{BB962C8B-B14F-4D97-AF65-F5344CB8AC3E}">
        <p14:creationId xmlns:p14="http://schemas.microsoft.com/office/powerpoint/2010/main" val="1155900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CFCC10-3A0B-451D-8602-C1E71BA0EB8E}"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9A543-F050-467E-A41C-CC21A57FEAC4}" type="slidenum">
              <a:rPr lang="en-US" smtClean="0"/>
              <a:t>‹#›</a:t>
            </a:fld>
            <a:endParaRPr lang="en-US"/>
          </a:p>
        </p:txBody>
      </p:sp>
    </p:spTree>
    <p:extLst>
      <p:ext uri="{BB962C8B-B14F-4D97-AF65-F5344CB8AC3E}">
        <p14:creationId xmlns:p14="http://schemas.microsoft.com/office/powerpoint/2010/main" val="3788160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CFCC10-3A0B-451D-8602-C1E71BA0EB8E}"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9A543-F050-467E-A41C-CC21A57FEAC4}" type="slidenum">
              <a:rPr lang="en-US" smtClean="0"/>
              <a:t>‹#›</a:t>
            </a:fld>
            <a:endParaRPr lang="en-US"/>
          </a:p>
        </p:txBody>
      </p:sp>
    </p:spTree>
    <p:extLst>
      <p:ext uri="{BB962C8B-B14F-4D97-AF65-F5344CB8AC3E}">
        <p14:creationId xmlns:p14="http://schemas.microsoft.com/office/powerpoint/2010/main" val="4154294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6" name="Image 5" descr="shutterstock_111035876.jpg"/>
          <p:cNvPicPr>
            <a:picLocks noChangeAspect="1"/>
          </p:cNvPicPr>
          <p:nvPr userDrawn="1"/>
        </p:nvPicPr>
        <p:blipFill>
          <a:blip r:embed="rId6" cstate="print"/>
          <a:srcRect t="17534"/>
          <a:stretch>
            <a:fillRect/>
          </a:stretch>
        </p:blipFill>
        <p:spPr>
          <a:xfrm>
            <a:off x="0" y="0"/>
            <a:ext cx="9144000" cy="5171041"/>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48206" name="think-cell Slide" r:id="rId7" imgW="360" imgH="360" progId="">
                  <p:embed/>
                </p:oleObj>
              </mc:Choice>
              <mc:Fallback>
                <p:oleObj name="think-cell Slide" r:id="rId7" imgW="360" imgH="360" progId="">
                  <p:embed/>
                  <p:pic>
                    <p:nvPicPr>
                      <p:cNvPr id="0" name="Object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085" y="3384912"/>
            <a:ext cx="914508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882389"/>
            <a:ext cx="9144000" cy="1362097"/>
          </a:xfrm>
          <a:prstGeom prst="rect">
            <a:avLst/>
          </a:prstGeom>
        </p:spPr>
        <p:txBody>
          <a:bodyPr vert="horz" lIns="826470" tIns="33059" rIns="66118" bIns="33059" rtlCol="0" anchor="t"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55374" name="think-cell Slide" r:id="rId6" imgW="360" imgH="360" progId="">
                  <p:embed/>
                </p:oleObj>
              </mc:Choice>
              <mc:Fallback>
                <p:oleObj name="think-cell Slide" r:id="rId6" imgW="360" imgH="360" progId="">
                  <p:embed/>
                  <p:pic>
                    <p:nvPicPr>
                      <p:cNvPr id="0" name="Picture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userDrawn="1">
            <p:custDataLst>
              <p:tags r:id="rId3"/>
            </p:custDataLst>
          </p:nvPr>
        </p:nvSpPr>
        <p:spPr>
          <a:xfrm>
            <a:off x="4527501" y="6410445"/>
            <a:ext cx="4045000" cy="251430"/>
          </a:xfrm>
          <a:prstGeom prst="rect">
            <a:avLst/>
          </a:prstGeom>
        </p:spPr>
        <p:txBody>
          <a:bodyPr wrap="square" lIns="33059" tIns="33059" rIns="0" bIns="33059" anchor="b" anchorCtr="0">
            <a:spAutoFit/>
          </a:bodyPr>
          <a:lstStyle/>
          <a:p>
            <a:pPr algn="r"/>
            <a:r>
              <a:rPr lang="en-US" sz="600" b="0" dirty="0">
                <a:solidFill>
                  <a:schemeClr val="bg1"/>
                </a:solidFill>
                <a:latin typeface="Arial" pitchFamily="34" charset="0"/>
                <a:cs typeface="Arial" pitchFamily="34" charset="0"/>
              </a:rPr>
              <a:t>The information contained in this presentation is </a:t>
            </a:r>
            <a:r>
              <a:rPr lang="en-US" sz="600" b="0" dirty="0" smtClean="0">
                <a:solidFill>
                  <a:schemeClr val="bg1"/>
                </a:solidFill>
                <a:latin typeface="Arial" pitchFamily="34" charset="0"/>
                <a:cs typeface="Arial" pitchFamily="34" charset="0"/>
              </a:rPr>
              <a:t>proprietary.</a:t>
            </a:r>
          </a:p>
          <a:p>
            <a:pPr marL="0" marR="0" indent="0" algn="r" defTabSz="957756" rtl="0" eaLnBrk="1" fontAlgn="auto" latinLnBrk="0" hangingPunct="1">
              <a:lnSpc>
                <a:spcPct val="100000"/>
              </a:lnSpc>
              <a:spcBef>
                <a:spcPts val="0"/>
              </a:spcBef>
              <a:spcAft>
                <a:spcPts val="0"/>
              </a:spcAft>
              <a:buClrTx/>
              <a:buSzTx/>
              <a:buFontTx/>
              <a:buNone/>
              <a:tabLst/>
              <a:defRPr/>
            </a:pPr>
            <a:r>
              <a:rPr lang="en-US" sz="600" b="0" dirty="0" smtClean="0">
                <a:solidFill>
                  <a:schemeClr val="bg1"/>
                </a:solidFill>
                <a:latin typeface="Arial" pitchFamily="34" charset="0"/>
                <a:cs typeface="Arial" pitchFamily="34" charset="0"/>
              </a:rPr>
              <a:t>© 2015 </a:t>
            </a:r>
            <a:r>
              <a:rPr lang="en-US" sz="600" b="0" dirty="0">
                <a:solidFill>
                  <a:schemeClr val="bg1"/>
                </a:solidFill>
                <a:latin typeface="Arial" pitchFamily="34" charset="0"/>
                <a:cs typeface="Arial" pitchFamily="34" charset="0"/>
              </a:rPr>
              <a:t>Capgemini. All rights </a:t>
            </a:r>
            <a:r>
              <a:rPr lang="en-US" sz="600" b="0" dirty="0" smtClean="0">
                <a:solidFill>
                  <a:schemeClr val="bg1"/>
                </a:solidFill>
                <a:latin typeface="Arial" pitchFamily="34" charset="0"/>
                <a:cs typeface="Arial" pitchFamily="34" charset="0"/>
              </a:rPr>
              <a:t>reserved. Rightshore</a:t>
            </a:r>
            <a:r>
              <a:rPr lang="en-US" sz="600" b="0" baseline="30000" dirty="0" smtClean="0">
                <a:solidFill>
                  <a:schemeClr val="bg1"/>
                </a:solidFill>
                <a:latin typeface="Arial" pitchFamily="34" charset="0"/>
                <a:cs typeface="Arial" pitchFamily="34" charset="0"/>
              </a:rPr>
              <a:t>®  </a:t>
            </a:r>
            <a:r>
              <a:rPr lang="en-US" sz="600" b="0" baseline="0" dirty="0" smtClean="0">
                <a:solidFill>
                  <a:schemeClr val="bg1"/>
                </a:solidFill>
                <a:latin typeface="Arial" pitchFamily="34" charset="0"/>
                <a:cs typeface="Arial" pitchFamily="34" charset="0"/>
              </a:rPr>
              <a:t>is a trademark belonging to Capgemini.</a:t>
            </a:r>
            <a:endParaRPr lang="en-US" sz="600" b="0" kern="0" noProof="1" smtClean="0">
              <a:solidFill>
                <a:schemeClr val="bg1"/>
              </a:solidFill>
              <a:latin typeface="Arial" pitchFamily="34" charset="0"/>
              <a:cs typeface="Arial" pitchFamily="34" charset="0"/>
            </a:endParaRPr>
          </a:p>
        </p:txBody>
      </p:sp>
      <p:sp>
        <p:nvSpPr>
          <p:cNvPr id="8" name="Rectangle 9"/>
          <p:cNvSpPr>
            <a:spLocks noChangeArrowheads="1"/>
          </p:cNvSpPr>
          <p:nvPr userDrawn="1">
            <p:custDataLst>
              <p:tags r:id="rId4"/>
            </p:custDataLst>
          </p:nvPr>
        </p:nvSpPr>
        <p:spPr bwMode="gray">
          <a:xfrm>
            <a:off x="1021004" y="3725501"/>
            <a:ext cx="3932160" cy="2449389"/>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l"/>
            <a:r>
              <a:rPr lang="en-IN" sz="1000" dirty="0" smtClean="0">
                <a:solidFill>
                  <a:schemeClr val="bg1"/>
                </a:solidFill>
                <a:latin typeface="Arial" pitchFamily="34" charset="0"/>
                <a:cs typeface="Arial" pitchFamily="34" charset="0"/>
              </a:rPr>
              <a:t>With 180,000 people in over 40 countries, Capgemini is one of the world's foremost providers of consulting, technology and outsourcing services. The Group reported 2014 global revenues of  EUR 10.573 billion.</a:t>
            </a:r>
          </a:p>
          <a:p>
            <a:pPr marL="0" indent="0" algn="l">
              <a:spcBef>
                <a:spcPts val="600"/>
              </a:spcBef>
            </a:pPr>
            <a:r>
              <a:rPr lang="en-IN" sz="1000" dirty="0" smtClean="0">
                <a:solidFill>
                  <a:schemeClr val="bg1"/>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t>
            </a:r>
          </a:p>
          <a:p>
            <a:pPr marL="0" indent="0" algn="l">
              <a:spcBef>
                <a:spcPts val="600"/>
              </a:spcBef>
            </a:pPr>
            <a:r>
              <a:rPr lang="en-IN" sz="1000" dirty="0" smtClean="0">
                <a:solidFill>
                  <a:schemeClr val="bg1"/>
                </a:solidFill>
                <a:latin typeface="Arial" pitchFamily="34" charset="0"/>
                <a:cs typeface="Arial" pitchFamily="34" charset="0"/>
              </a:rPr>
              <a:t>A deeply multicultural organization, Capgemini has developed its own way of working, the Collaborative Business Experience</a:t>
            </a:r>
            <a:r>
              <a:rPr lang="en-US" sz="1000" baseline="30000" dirty="0" smtClean="0">
                <a:solidFill>
                  <a:schemeClr val="bg1"/>
                </a:solidFill>
                <a:latin typeface="Arial" pitchFamily="34" charset="0"/>
                <a:cs typeface="Arial" pitchFamily="34" charset="0"/>
              </a:rPr>
              <a:t>TM</a:t>
            </a:r>
            <a:r>
              <a:rPr lang="en-IN" sz="1000" dirty="0" smtClean="0">
                <a:solidFill>
                  <a:schemeClr val="bg1"/>
                </a:solidFill>
                <a:latin typeface="Arial" pitchFamily="34" charset="0"/>
                <a:cs typeface="Arial" pitchFamily="34" charset="0"/>
              </a:rPr>
              <a:t>, and draws on </a:t>
            </a:r>
            <a:r>
              <a:rPr lang="en-IN" sz="1000" dirty="0" err="1"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IN" sz="1000" dirty="0" smtClean="0">
                <a:solidFill>
                  <a:schemeClr val="bg1"/>
                </a:solidFill>
                <a:latin typeface="Arial" pitchFamily="34" charset="0"/>
                <a:cs typeface="Arial" pitchFamily="34" charset="0"/>
              </a:rPr>
              <a:t>, its worldwide delivery model.</a:t>
            </a:r>
            <a:endParaRPr lang="en-US" sz="1000" dirty="0">
              <a:solidFill>
                <a:schemeClr val="bg1"/>
              </a:solidFill>
              <a:latin typeface="Arial" pitchFamily="34" charset="0"/>
              <a:cs typeface="Arial" pitchFamily="34" charset="0"/>
            </a:endParaRPr>
          </a:p>
        </p:txBody>
      </p:sp>
      <p:pic>
        <p:nvPicPr>
          <p:cNvPr id="9" name="Image 10" descr="ppt_Label_CBE.png"/>
          <p:cNvPicPr>
            <a:picLocks noChangeAspect="1"/>
          </p:cNvPicPr>
          <p:nvPr userDrawn="1"/>
        </p:nvPicPr>
        <p:blipFill>
          <a:blip r:embed="rId8" cstate="email"/>
          <a:stretch>
            <a:fillRect/>
          </a:stretch>
        </p:blipFill>
        <p:spPr>
          <a:xfrm>
            <a:off x="742273" y="3490961"/>
            <a:ext cx="571500" cy="571500"/>
          </a:xfrm>
          <a:prstGeom prst="rect">
            <a:avLst/>
          </a:prstGeom>
          <a:noFill/>
          <a:ln>
            <a:noFill/>
          </a:ln>
        </p:spPr>
      </p:pic>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56398" name="think-cell Slide" r:id="rId6" imgW="360" imgH="360" progId="">
                  <p:embed/>
                </p:oleObj>
              </mc:Choice>
              <mc:Fallback>
                <p:oleObj name="think-cell Slide" r:id="rId6" imgW="360" imgH="360" progId="">
                  <p:embed/>
                  <p:pic>
                    <p:nvPicPr>
                      <p:cNvPr id="0" name="Picture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userDrawn="1">
            <p:custDataLst>
              <p:tags r:id="rId3"/>
            </p:custDataLst>
          </p:nvPr>
        </p:nvSpPr>
        <p:spPr>
          <a:xfrm>
            <a:off x="4527501" y="6410445"/>
            <a:ext cx="4045000" cy="251430"/>
          </a:xfrm>
          <a:prstGeom prst="rect">
            <a:avLst/>
          </a:prstGeom>
        </p:spPr>
        <p:txBody>
          <a:bodyPr wrap="square" lIns="33059" tIns="33059" rIns="0" bIns="33059" anchor="b" anchorCtr="0">
            <a:spAutoFit/>
          </a:bodyPr>
          <a:lstStyle/>
          <a:p>
            <a:pPr algn="r"/>
            <a:r>
              <a:rPr lang="en-US" sz="600" b="0" dirty="0">
                <a:solidFill>
                  <a:schemeClr val="bg1"/>
                </a:solidFill>
                <a:latin typeface="Arial" pitchFamily="34" charset="0"/>
                <a:cs typeface="Arial" pitchFamily="34" charset="0"/>
              </a:rPr>
              <a:t>The information contained in this presentation is </a:t>
            </a:r>
            <a:r>
              <a:rPr lang="en-US" sz="600" b="0" dirty="0" smtClean="0">
                <a:solidFill>
                  <a:schemeClr val="bg1"/>
                </a:solidFill>
                <a:latin typeface="Arial" pitchFamily="34" charset="0"/>
                <a:cs typeface="Arial" pitchFamily="34" charset="0"/>
              </a:rPr>
              <a:t>proprietary.</a:t>
            </a:r>
          </a:p>
          <a:p>
            <a:pPr marL="0" marR="0" indent="0" algn="r" defTabSz="957756" rtl="0" eaLnBrk="1" fontAlgn="auto" latinLnBrk="0" hangingPunct="1">
              <a:lnSpc>
                <a:spcPct val="100000"/>
              </a:lnSpc>
              <a:spcBef>
                <a:spcPts val="0"/>
              </a:spcBef>
              <a:spcAft>
                <a:spcPts val="0"/>
              </a:spcAft>
              <a:buClrTx/>
              <a:buSzTx/>
              <a:buFontTx/>
              <a:buNone/>
              <a:tabLst/>
              <a:defRPr/>
            </a:pPr>
            <a:r>
              <a:rPr lang="en-US" sz="600" b="0" dirty="0" smtClean="0">
                <a:solidFill>
                  <a:schemeClr val="bg1"/>
                </a:solidFill>
                <a:latin typeface="Arial" pitchFamily="34" charset="0"/>
                <a:cs typeface="Arial" pitchFamily="34" charset="0"/>
              </a:rPr>
              <a:t>© 2015 </a:t>
            </a:r>
            <a:r>
              <a:rPr lang="en-US" sz="600" b="0" dirty="0">
                <a:solidFill>
                  <a:schemeClr val="bg1"/>
                </a:solidFill>
                <a:latin typeface="Arial" pitchFamily="34" charset="0"/>
                <a:cs typeface="Arial" pitchFamily="34" charset="0"/>
              </a:rPr>
              <a:t>Capgemini. All rights </a:t>
            </a:r>
            <a:r>
              <a:rPr lang="en-US" sz="600" b="0" dirty="0" smtClean="0">
                <a:solidFill>
                  <a:schemeClr val="bg1"/>
                </a:solidFill>
                <a:latin typeface="Arial" pitchFamily="34" charset="0"/>
                <a:cs typeface="Arial" pitchFamily="34" charset="0"/>
              </a:rPr>
              <a:t>reserved. Rightshore</a:t>
            </a:r>
            <a:r>
              <a:rPr lang="en-US" sz="600" b="0" baseline="30000" dirty="0" smtClean="0">
                <a:solidFill>
                  <a:schemeClr val="bg1"/>
                </a:solidFill>
                <a:latin typeface="Arial" pitchFamily="34" charset="0"/>
                <a:cs typeface="Arial" pitchFamily="34" charset="0"/>
              </a:rPr>
              <a:t>®  </a:t>
            </a:r>
            <a:r>
              <a:rPr lang="en-US" sz="600" b="0" baseline="0" dirty="0" smtClean="0">
                <a:solidFill>
                  <a:schemeClr val="bg1"/>
                </a:solidFill>
                <a:latin typeface="Arial" pitchFamily="34" charset="0"/>
                <a:cs typeface="Arial" pitchFamily="34" charset="0"/>
              </a:rPr>
              <a:t>is a trademark belonging to Capgemini.</a:t>
            </a:r>
            <a:endParaRPr lang="en-US" sz="600" b="0" kern="0" noProof="1" smtClean="0">
              <a:solidFill>
                <a:schemeClr val="bg1"/>
              </a:solidFill>
              <a:latin typeface="Arial" pitchFamily="34" charset="0"/>
              <a:cs typeface="Arial" pitchFamily="34" charset="0"/>
            </a:endParaRPr>
          </a:p>
        </p:txBody>
      </p:sp>
      <p:sp>
        <p:nvSpPr>
          <p:cNvPr id="10" name="Rectangle 9"/>
          <p:cNvSpPr>
            <a:spLocks noChangeArrowheads="1"/>
          </p:cNvSpPr>
          <p:nvPr userDrawn="1">
            <p:custDataLst>
              <p:tags r:id="rId4"/>
            </p:custDataLst>
          </p:nvPr>
        </p:nvSpPr>
        <p:spPr bwMode="gray">
          <a:xfrm>
            <a:off x="1021004" y="3725501"/>
            <a:ext cx="3932160" cy="2449389"/>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l"/>
            <a:r>
              <a:rPr lang="en-IN" sz="1000" dirty="0" smtClean="0">
                <a:solidFill>
                  <a:schemeClr val="bg1"/>
                </a:solidFill>
                <a:latin typeface="Arial" pitchFamily="34" charset="0"/>
                <a:cs typeface="Arial" pitchFamily="34" charset="0"/>
              </a:rPr>
              <a:t>With 180,000 people in over 40 countries, Capgemini is one of the world's foremost providers of consulting, technology and outsourcing services. The Group reported 2014 global revenues of  EUR 10.573 billion.</a:t>
            </a:r>
          </a:p>
          <a:p>
            <a:pPr marL="0" indent="0" algn="l">
              <a:spcBef>
                <a:spcPts val="600"/>
              </a:spcBef>
            </a:pPr>
            <a:r>
              <a:rPr lang="en-IN" sz="1000" dirty="0" smtClean="0">
                <a:solidFill>
                  <a:schemeClr val="bg1"/>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t>
            </a:r>
          </a:p>
          <a:p>
            <a:pPr marL="0" indent="0" algn="l">
              <a:spcBef>
                <a:spcPts val="600"/>
              </a:spcBef>
            </a:pPr>
            <a:r>
              <a:rPr lang="en-IN" sz="1000" dirty="0" smtClean="0">
                <a:solidFill>
                  <a:schemeClr val="bg1"/>
                </a:solidFill>
                <a:latin typeface="Arial" pitchFamily="34" charset="0"/>
                <a:cs typeface="Arial" pitchFamily="34" charset="0"/>
              </a:rPr>
              <a:t>A deeply multicultural organization, Capgemini has developed its own way of working, the Collaborative Business Experience</a:t>
            </a:r>
            <a:r>
              <a:rPr lang="en-US" sz="1000" baseline="30000" dirty="0" smtClean="0">
                <a:solidFill>
                  <a:schemeClr val="bg1"/>
                </a:solidFill>
                <a:latin typeface="Arial" pitchFamily="34" charset="0"/>
                <a:cs typeface="Arial" pitchFamily="34" charset="0"/>
              </a:rPr>
              <a:t>TM</a:t>
            </a:r>
            <a:r>
              <a:rPr lang="en-IN" sz="1000" dirty="0" smtClean="0">
                <a:solidFill>
                  <a:schemeClr val="bg1"/>
                </a:solidFill>
                <a:latin typeface="Arial" pitchFamily="34" charset="0"/>
                <a:cs typeface="Arial" pitchFamily="34" charset="0"/>
              </a:rPr>
              <a:t>, and draws on </a:t>
            </a:r>
            <a:r>
              <a:rPr lang="en-IN" sz="1000" dirty="0" err="1"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IN" sz="1000" dirty="0" smtClean="0">
                <a:solidFill>
                  <a:schemeClr val="bg1"/>
                </a:solidFill>
                <a:latin typeface="Arial" pitchFamily="34" charset="0"/>
                <a:cs typeface="Arial" pitchFamily="34" charset="0"/>
              </a:rPr>
              <a:t>, its worldwide delivery model.</a:t>
            </a:r>
            <a:endParaRPr lang="en-US" sz="1000" dirty="0">
              <a:solidFill>
                <a:schemeClr val="bg1"/>
              </a:solidFill>
              <a:latin typeface="Arial" pitchFamily="34" charset="0"/>
              <a:cs typeface="Arial" pitchFamily="34" charset="0"/>
            </a:endParaRPr>
          </a:p>
        </p:txBody>
      </p:sp>
      <p:pic>
        <p:nvPicPr>
          <p:cNvPr id="11" name="Image 10" descr="ppt_Label_CBE.png"/>
          <p:cNvPicPr>
            <a:picLocks noChangeAspect="1"/>
          </p:cNvPicPr>
          <p:nvPr userDrawn="1"/>
        </p:nvPicPr>
        <p:blipFill>
          <a:blip r:embed="rId8" cstate="email"/>
          <a:stretch>
            <a:fillRect/>
          </a:stretch>
        </p:blipFill>
        <p:spPr>
          <a:xfrm>
            <a:off x="742273" y="3490961"/>
            <a:ext cx="571500" cy="571500"/>
          </a:xfrm>
          <a:prstGeom prst="rect">
            <a:avLst/>
          </a:prstGeom>
          <a:noFill/>
          <a:ln>
            <a:noFill/>
          </a:ln>
        </p:spPr>
      </p:pic>
      <p:pic>
        <p:nvPicPr>
          <p:cNvPr id="8" name="Image 7" descr="Locations_Map_2014.png"/>
          <p:cNvPicPr>
            <a:picLocks noChangeAspect="1"/>
          </p:cNvPicPr>
          <p:nvPr userDrawn="1"/>
        </p:nvPicPr>
        <p:blipFill>
          <a:blip r:embed="rId9" cstate="print"/>
          <a:stretch>
            <a:fillRect/>
          </a:stretch>
        </p:blipFill>
        <p:spPr>
          <a:xfrm>
            <a:off x="5042446" y="3376052"/>
            <a:ext cx="3677432" cy="1767448"/>
          </a:xfrm>
          <a:prstGeom prst="rect">
            <a:avLst/>
          </a:prstGeom>
          <a:noFill/>
          <a:ln>
            <a:noFill/>
          </a:ln>
        </p:spPr>
      </p:pic>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0797" name="think-cell Slide" r:id="rId5" imgW="360" imgH="360" progId="">
                  <p:embed/>
                </p:oleObj>
              </mc:Choice>
              <mc:Fallback>
                <p:oleObj name="think-cell Slide" r:id="rId5" imgW="360" imgH="360" progId="">
                  <p:embed/>
                  <p:pic>
                    <p:nvPicPr>
                      <p:cNvPr id="0" name="Picture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custDataLst>
              <p:tags r:id="rId3"/>
            </p:custDataLst>
          </p:nvPr>
        </p:nvSpPr>
        <p:spPr>
          <a:xfrm>
            <a:off x="4527501" y="6410445"/>
            <a:ext cx="4045000" cy="251430"/>
          </a:xfrm>
          <a:prstGeom prst="rect">
            <a:avLst/>
          </a:prstGeom>
        </p:spPr>
        <p:txBody>
          <a:bodyPr wrap="square" lIns="33059" tIns="33059" rIns="0" bIns="33059" anchor="b" anchorCtr="0">
            <a:spAutoFit/>
          </a:bodyPr>
          <a:lstStyle/>
          <a:p>
            <a:pPr algn="r"/>
            <a:r>
              <a:rPr lang="en-US" sz="600" b="0" dirty="0">
                <a:solidFill>
                  <a:schemeClr val="bg1"/>
                </a:solidFill>
                <a:latin typeface="Arial" pitchFamily="34" charset="0"/>
                <a:cs typeface="Arial" pitchFamily="34" charset="0"/>
              </a:rPr>
              <a:t>The information contained in this presentation is </a:t>
            </a:r>
            <a:r>
              <a:rPr lang="en-US" sz="600" b="0" dirty="0" smtClean="0">
                <a:solidFill>
                  <a:schemeClr val="bg1"/>
                </a:solidFill>
                <a:latin typeface="Arial" pitchFamily="34" charset="0"/>
                <a:cs typeface="Arial" pitchFamily="34" charset="0"/>
              </a:rPr>
              <a:t>proprietary.</a:t>
            </a:r>
          </a:p>
          <a:p>
            <a:pPr marL="0" marR="0" indent="0" algn="r" defTabSz="957756" rtl="0" eaLnBrk="1" fontAlgn="auto" latinLnBrk="0" hangingPunct="1">
              <a:lnSpc>
                <a:spcPct val="100000"/>
              </a:lnSpc>
              <a:spcBef>
                <a:spcPts val="0"/>
              </a:spcBef>
              <a:spcAft>
                <a:spcPts val="0"/>
              </a:spcAft>
              <a:buClrTx/>
              <a:buSzTx/>
              <a:buFontTx/>
              <a:buNone/>
              <a:tabLst/>
              <a:defRPr/>
            </a:pPr>
            <a:r>
              <a:rPr lang="en-US" sz="600" b="0" dirty="0" smtClean="0">
                <a:solidFill>
                  <a:schemeClr val="bg1"/>
                </a:solidFill>
                <a:latin typeface="Arial" pitchFamily="34" charset="0"/>
                <a:cs typeface="Arial" pitchFamily="34" charset="0"/>
              </a:rPr>
              <a:t>© 2015 </a:t>
            </a:r>
            <a:r>
              <a:rPr lang="en-US" sz="600" b="0" dirty="0">
                <a:solidFill>
                  <a:schemeClr val="bg1"/>
                </a:solidFill>
                <a:latin typeface="Arial" pitchFamily="34" charset="0"/>
                <a:cs typeface="Arial" pitchFamily="34" charset="0"/>
              </a:rPr>
              <a:t>Capgemini. All rights </a:t>
            </a:r>
            <a:r>
              <a:rPr lang="en-US" sz="600" b="0" dirty="0" smtClean="0">
                <a:solidFill>
                  <a:schemeClr val="bg1"/>
                </a:solidFill>
                <a:latin typeface="Arial" pitchFamily="34" charset="0"/>
                <a:cs typeface="Arial" pitchFamily="34" charset="0"/>
              </a:rPr>
              <a:t>reserved.</a:t>
            </a:r>
            <a:r>
              <a:rPr lang="en-US" sz="600" b="0" baseline="0" dirty="0" smtClean="0">
                <a:solidFill>
                  <a:schemeClr val="bg1"/>
                </a:solidFill>
                <a:latin typeface="Arial" pitchFamily="34" charset="0"/>
                <a:cs typeface="Arial" pitchFamily="34" charset="0"/>
              </a:rPr>
              <a:t>.</a:t>
            </a:r>
            <a:endParaRPr lang="en-US" sz="600" b="0" kern="0" noProof="1" smtClean="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3177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a:xfrm>
            <a:off x="1" y="0"/>
            <a:ext cx="9143999" cy="1002135"/>
          </a:xfrm>
          <a:prstGeom prst="rect">
            <a:avLst/>
          </a:prstGeom>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89180478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92966"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7198665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399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eaLnBrk="0" fontAlgn="base" hangingPunct="0">
              <a:lnSpc>
                <a:spcPct val="85000"/>
              </a:lnSpc>
              <a:spcBef>
                <a:spcPct val="0"/>
              </a:spcBef>
              <a:spcAft>
                <a:spcPct val="0"/>
              </a:spcAft>
            </a:pPr>
            <a:endParaRPr lang="en-US" sz="2000" b="1">
              <a:solidFill>
                <a:srgbClr val="909090"/>
              </a:solidFill>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238608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19534" name="think-cell Slide" r:id="rId6" imgW="360" imgH="360" progId="">
                  <p:embed/>
                </p:oleObj>
              </mc:Choice>
              <mc:Fallback>
                <p:oleObj name="think-cell Slide" r:id="rId6" imgW="360" imgH="360" progId="">
                  <p:embed/>
                  <p:pic>
                    <p:nvPicPr>
                      <p:cNvPr id="0"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9501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95683853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9603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28783381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706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24232991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808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505540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70830939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911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5813647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0013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8215320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218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406889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320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eaLnBrk="0" fontAlgn="base" hangingPunct="0">
              <a:lnSpc>
                <a:spcPct val="85000"/>
              </a:lnSpc>
              <a:spcBef>
                <a:spcPct val="0"/>
              </a:spcBef>
              <a:spcAft>
                <a:spcPct val="0"/>
              </a:spcAft>
            </a:pPr>
            <a:endParaRPr lang="en-US" sz="2000" b="1">
              <a:solidFill>
                <a:srgbClr val="909090"/>
              </a:solidFill>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8927116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0423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6572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20558"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0525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94518739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627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9596325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730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891761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693046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832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128957558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0935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55308654"/>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5"/>
            <a:ext cx="8489950" cy="7921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1"/>
            <a:ext cx="2133600" cy="365125"/>
          </a:xfrm>
          <a:prstGeom prst="rect">
            <a:avLst/>
          </a:prstGeom>
        </p:spPr>
        <p:txBody>
          <a:bodyPr/>
          <a:lstStyle/>
          <a:p>
            <a:fld id="{47CD3BC1-A2FE-477B-BC4B-91440EEA7D51}" type="datetimeFigureOut">
              <a:rPr lang="en-US" smtClean="0">
                <a:solidFill>
                  <a:srgbClr val="00264A"/>
                </a:solidFill>
              </a:rPr>
              <a:pPr/>
              <a:t>12/13/2016</a:t>
            </a:fld>
            <a:endParaRPr lang="en-US">
              <a:solidFill>
                <a:srgbClr val="00264A"/>
              </a:solidFill>
            </a:endParaRPr>
          </a:p>
        </p:txBody>
      </p:sp>
      <p:sp>
        <p:nvSpPr>
          <p:cNvPr id="4" name="Footer Placeholder 3"/>
          <p:cNvSpPr>
            <a:spLocks noGrp="1"/>
          </p:cNvSpPr>
          <p:nvPr>
            <p:ph type="ftr" sz="quarter" idx="11"/>
          </p:nvPr>
        </p:nvSpPr>
        <p:spPr>
          <a:xfrm>
            <a:off x="3124200" y="6356351"/>
            <a:ext cx="2895600" cy="365125"/>
          </a:xfrm>
          <a:prstGeom prst="rect">
            <a:avLst/>
          </a:prstGeom>
        </p:spPr>
        <p:txBody>
          <a:bodyPr/>
          <a:lstStyle/>
          <a:p>
            <a:endParaRPr lang="en-US">
              <a:solidFill>
                <a:srgbClr val="00264A"/>
              </a:solidFill>
            </a:endParaRPr>
          </a:p>
        </p:txBody>
      </p:sp>
      <p:sp>
        <p:nvSpPr>
          <p:cNvPr id="5" name="Slide Number Placeholder 4"/>
          <p:cNvSpPr>
            <a:spLocks noGrp="1"/>
          </p:cNvSpPr>
          <p:nvPr>
            <p:ph type="sldNum" sz="quarter" idx="12"/>
          </p:nvPr>
        </p:nvSpPr>
        <p:spPr>
          <a:xfrm>
            <a:off x="6553200" y="6356351"/>
            <a:ext cx="2133600" cy="365125"/>
          </a:xfrm>
          <a:prstGeom prst="rect">
            <a:avLst/>
          </a:prstGeom>
        </p:spPr>
        <p:txBody>
          <a:bodyPr/>
          <a:lstStyle/>
          <a:p>
            <a:fld id="{277C1CF3-A711-4C17-A994-E6863511BAD7}" type="slidenum">
              <a:rPr lang="en-US" smtClean="0">
                <a:solidFill>
                  <a:srgbClr val="00264A"/>
                </a:solidFill>
              </a:rPr>
              <a:pPr/>
              <a:t>‹#›</a:t>
            </a:fld>
            <a:endParaRPr lang="en-US">
              <a:solidFill>
                <a:srgbClr val="00264A"/>
              </a:solidFill>
            </a:endParaRPr>
          </a:p>
        </p:txBody>
      </p:sp>
    </p:spTree>
    <p:extLst>
      <p:ext uri="{BB962C8B-B14F-4D97-AF65-F5344CB8AC3E}">
        <p14:creationId xmlns:p14="http://schemas.microsoft.com/office/powerpoint/2010/main" val="3613567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1398"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07478802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242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eaLnBrk="0" fontAlgn="base" hangingPunct="0">
              <a:lnSpc>
                <a:spcPct val="85000"/>
              </a:lnSpc>
              <a:spcBef>
                <a:spcPct val="0"/>
              </a:spcBef>
              <a:spcAft>
                <a:spcPct val="0"/>
              </a:spcAft>
            </a:pPr>
            <a:endParaRPr lang="en-US" sz="2000" b="1">
              <a:solidFill>
                <a:srgbClr val="909090"/>
              </a:solidFill>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4873314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1344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178226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4653" name="think-cell Slide" r:id="rId7" imgW="360" imgH="360" progId="">
                  <p:embed/>
                </p:oleObj>
              </mc:Choice>
              <mc:Fallback>
                <p:oleObj name="think-cell Slide" r:id="rId7" imgW="360" imgH="360" progId="">
                  <p:embed/>
                  <p:pic>
                    <p:nvPicPr>
                      <p:cNvPr id="0" name="Picture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1447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240630825"/>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49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2800252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6518"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42690545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53842721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754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66417833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1856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83340784"/>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5"/>
            <a:ext cx="8489950" cy="7921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1"/>
            <a:ext cx="2133600" cy="365125"/>
          </a:xfrm>
          <a:prstGeom prst="rect">
            <a:avLst/>
          </a:prstGeom>
        </p:spPr>
        <p:txBody>
          <a:bodyPr/>
          <a:lstStyle/>
          <a:p>
            <a:fld id="{47CD3BC1-A2FE-477B-BC4B-91440EEA7D51}" type="datetimeFigureOut">
              <a:rPr lang="en-US" smtClean="0">
                <a:solidFill>
                  <a:srgbClr val="00264A"/>
                </a:solidFill>
              </a:rPr>
              <a:pPr/>
              <a:t>12/13/2016</a:t>
            </a:fld>
            <a:endParaRPr lang="en-US">
              <a:solidFill>
                <a:srgbClr val="00264A"/>
              </a:solidFill>
            </a:endParaRPr>
          </a:p>
        </p:txBody>
      </p:sp>
      <p:sp>
        <p:nvSpPr>
          <p:cNvPr id="4" name="Footer Placeholder 3"/>
          <p:cNvSpPr>
            <a:spLocks noGrp="1"/>
          </p:cNvSpPr>
          <p:nvPr>
            <p:ph type="ftr" sz="quarter" idx="11"/>
          </p:nvPr>
        </p:nvSpPr>
        <p:spPr>
          <a:xfrm>
            <a:off x="3124200" y="6356351"/>
            <a:ext cx="2895600" cy="365125"/>
          </a:xfrm>
          <a:prstGeom prst="rect">
            <a:avLst/>
          </a:prstGeom>
        </p:spPr>
        <p:txBody>
          <a:bodyPr/>
          <a:lstStyle/>
          <a:p>
            <a:endParaRPr lang="en-US">
              <a:solidFill>
                <a:srgbClr val="00264A"/>
              </a:solidFill>
            </a:endParaRPr>
          </a:p>
        </p:txBody>
      </p:sp>
      <p:sp>
        <p:nvSpPr>
          <p:cNvPr id="5" name="Slide Number Placeholder 4"/>
          <p:cNvSpPr>
            <a:spLocks noGrp="1"/>
          </p:cNvSpPr>
          <p:nvPr>
            <p:ph type="sldNum" sz="quarter" idx="12"/>
          </p:nvPr>
        </p:nvSpPr>
        <p:spPr>
          <a:xfrm>
            <a:off x="6553200" y="6356351"/>
            <a:ext cx="2133600" cy="365125"/>
          </a:xfrm>
          <a:prstGeom prst="rect">
            <a:avLst/>
          </a:prstGeom>
        </p:spPr>
        <p:txBody>
          <a:bodyPr/>
          <a:lstStyle/>
          <a:p>
            <a:fld id="{277C1CF3-A711-4C17-A994-E6863511BAD7}" type="slidenum">
              <a:rPr lang="en-US" smtClean="0">
                <a:solidFill>
                  <a:srgbClr val="00264A"/>
                </a:solidFill>
              </a:rPr>
              <a:pPr/>
              <a:t>‹#›</a:t>
            </a:fld>
            <a:endParaRPr lang="en-US">
              <a:solidFill>
                <a:srgbClr val="00264A"/>
              </a:solidFill>
            </a:endParaRPr>
          </a:p>
        </p:txBody>
      </p:sp>
    </p:spTree>
    <p:extLst>
      <p:ext uri="{BB962C8B-B14F-4D97-AF65-F5344CB8AC3E}">
        <p14:creationId xmlns:p14="http://schemas.microsoft.com/office/powerpoint/2010/main" val="17124015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21633"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4008861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265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eaLnBrk="0" fontAlgn="base" hangingPunct="0">
              <a:lnSpc>
                <a:spcPct val="85000"/>
              </a:lnSpc>
              <a:spcBef>
                <a:spcPct val="0"/>
              </a:spcBef>
              <a:spcAft>
                <a:spcPct val="0"/>
              </a:spcAft>
            </a:pPr>
            <a:endParaRPr lang="en-US" sz="2000" b="1">
              <a:solidFill>
                <a:srgbClr val="909090"/>
              </a:solidFill>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1730128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2368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3687684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3629" name="think-cell Slide" r:id="rId9" imgW="360" imgH="360" progId="">
                  <p:embed/>
                </p:oleObj>
              </mc:Choice>
              <mc:Fallback>
                <p:oleObj name="think-cell Slide" r:id="rId9" imgW="360" imgH="360" progId="">
                  <p:embed/>
                  <p:pic>
                    <p:nvPicPr>
                      <p:cNvPr id="0" name="Picture 1"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2470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48176586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572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3532070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675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3603883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3553004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777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4264653763"/>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2880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43770563"/>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5"/>
            <a:ext cx="8489950" cy="7921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1"/>
            <a:ext cx="2133600" cy="365125"/>
          </a:xfrm>
          <a:prstGeom prst="rect">
            <a:avLst/>
          </a:prstGeom>
        </p:spPr>
        <p:txBody>
          <a:bodyPr/>
          <a:lstStyle/>
          <a:p>
            <a:fld id="{47CD3BC1-A2FE-477B-BC4B-91440EEA7D51}" type="datetimeFigureOut">
              <a:rPr lang="en-US" smtClean="0">
                <a:solidFill>
                  <a:srgbClr val="00264A"/>
                </a:solidFill>
              </a:rPr>
              <a:pPr/>
              <a:t>12/13/2016</a:t>
            </a:fld>
            <a:endParaRPr lang="en-US">
              <a:solidFill>
                <a:srgbClr val="00264A"/>
              </a:solidFill>
            </a:endParaRPr>
          </a:p>
        </p:txBody>
      </p:sp>
      <p:sp>
        <p:nvSpPr>
          <p:cNvPr id="4" name="Footer Placeholder 3"/>
          <p:cNvSpPr>
            <a:spLocks noGrp="1"/>
          </p:cNvSpPr>
          <p:nvPr>
            <p:ph type="ftr" sz="quarter" idx="11"/>
          </p:nvPr>
        </p:nvSpPr>
        <p:spPr>
          <a:xfrm>
            <a:off x="3124200" y="6356351"/>
            <a:ext cx="2895600" cy="365125"/>
          </a:xfrm>
          <a:prstGeom prst="rect">
            <a:avLst/>
          </a:prstGeom>
        </p:spPr>
        <p:txBody>
          <a:bodyPr/>
          <a:lstStyle/>
          <a:p>
            <a:endParaRPr lang="en-US">
              <a:solidFill>
                <a:srgbClr val="00264A"/>
              </a:solidFill>
            </a:endParaRPr>
          </a:p>
        </p:txBody>
      </p:sp>
      <p:sp>
        <p:nvSpPr>
          <p:cNvPr id="5" name="Slide Number Placeholder 4"/>
          <p:cNvSpPr>
            <a:spLocks noGrp="1"/>
          </p:cNvSpPr>
          <p:nvPr>
            <p:ph type="sldNum" sz="quarter" idx="12"/>
          </p:nvPr>
        </p:nvSpPr>
        <p:spPr>
          <a:xfrm>
            <a:off x="6553200" y="6356351"/>
            <a:ext cx="2133600" cy="365125"/>
          </a:xfrm>
          <a:prstGeom prst="rect">
            <a:avLst/>
          </a:prstGeom>
        </p:spPr>
        <p:txBody>
          <a:bodyPr/>
          <a:lstStyle/>
          <a:p>
            <a:fld id="{277C1CF3-A711-4C17-A994-E6863511BAD7}" type="slidenum">
              <a:rPr lang="en-US" smtClean="0">
                <a:solidFill>
                  <a:srgbClr val="00264A"/>
                </a:solidFill>
              </a:rPr>
              <a:pPr/>
              <a:t>‹#›</a:t>
            </a:fld>
            <a:endParaRPr lang="en-US">
              <a:solidFill>
                <a:srgbClr val="00264A"/>
              </a:solidFill>
            </a:endParaRPr>
          </a:p>
        </p:txBody>
      </p:sp>
    </p:spTree>
    <p:extLst>
      <p:ext uri="{BB962C8B-B14F-4D97-AF65-F5344CB8AC3E}">
        <p14:creationId xmlns:p14="http://schemas.microsoft.com/office/powerpoint/2010/main" val="2010113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2605" name="think-cell Slide" r:id="rId5" imgW="360" imgH="360" progId="">
                  <p:embed/>
                </p:oleObj>
              </mc:Choice>
              <mc:Fallback>
                <p:oleObj name="think-cell Slide" r:id="rId5" imgW="360" imgH="360" progId="">
                  <p:embed/>
                  <p:pic>
                    <p:nvPicPr>
                      <p:cNvPr id="0" name="Picture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77549" name="think-cell Slide" r:id="rId4" imgW="360" imgH="360" progId="">
                  <p:embed/>
                </p:oleObj>
              </mc:Choice>
              <mc:Fallback>
                <p:oleObj name="think-cell Slide" r:id="rId4" imgW="360" imgH="360" progId="">
                  <p:embed/>
                  <p:pic>
                    <p:nvPicPr>
                      <p:cNvPr id="0" name="Picture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9.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tags" Target="../tags/tag3.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 Id="rId22"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10.vml"/><Relationship Id="rId2"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tags" Target="../tags/tag38.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image" Target="../media/image5.emf"/><Relationship Id="rId26" Type="http://schemas.openxmlformats.org/officeDocument/2006/relationships/image" Target="../media/image9.png"/><Relationship Id="rId3" Type="http://schemas.openxmlformats.org/officeDocument/2006/relationships/slideLayout" Target="../slideLayouts/slideLayout26.xml"/><Relationship Id="rId21" Type="http://schemas.openxmlformats.org/officeDocument/2006/relationships/hyperlink" Target="http://www.linkedin.com/company/capgemini" TargetMode="Externa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image" Target="../media/image1.emf"/><Relationship Id="rId25" Type="http://schemas.openxmlformats.org/officeDocument/2006/relationships/hyperlink" Target="http://www.youtube.com/capgeminimedia" TargetMode="External"/><Relationship Id="rId2" Type="http://schemas.openxmlformats.org/officeDocument/2006/relationships/slideLayout" Target="../slideLayouts/slideLayout25.xml"/><Relationship Id="rId16" Type="http://schemas.openxmlformats.org/officeDocument/2006/relationships/oleObject" Target="../embeddings/oleObject12.bin"/><Relationship Id="rId20" Type="http://schemas.openxmlformats.org/officeDocument/2006/relationships/image" Target="../media/image6.png"/><Relationship Id="rId29" Type="http://schemas.openxmlformats.org/officeDocument/2006/relationships/image" Target="../media/image4.jpeg"/><Relationship Id="rId1" Type="http://schemas.openxmlformats.org/officeDocument/2006/relationships/slideLayout" Target="../slideLayouts/slideLayout24.xml"/><Relationship Id="rId6" Type="http://schemas.openxmlformats.org/officeDocument/2006/relationships/vmlDrawing" Target="../drawings/vmlDrawing12.vml"/><Relationship Id="rId11" Type="http://schemas.openxmlformats.org/officeDocument/2006/relationships/tags" Target="../tags/tag46.xml"/><Relationship Id="rId24" Type="http://schemas.openxmlformats.org/officeDocument/2006/relationships/image" Target="../media/image8.png"/><Relationship Id="rId5" Type="http://schemas.openxmlformats.org/officeDocument/2006/relationships/theme" Target="../theme/theme4.xml"/><Relationship Id="rId15" Type="http://schemas.openxmlformats.org/officeDocument/2006/relationships/tags" Target="../tags/tag50.xml"/><Relationship Id="rId23" Type="http://schemas.openxmlformats.org/officeDocument/2006/relationships/hyperlink" Target="http://www.twitter.com/capgemini" TargetMode="External"/><Relationship Id="rId28" Type="http://schemas.openxmlformats.org/officeDocument/2006/relationships/image" Target="../media/image10.gif"/><Relationship Id="rId10" Type="http://schemas.openxmlformats.org/officeDocument/2006/relationships/tags" Target="../tags/tag45.xml"/><Relationship Id="rId19" Type="http://schemas.openxmlformats.org/officeDocument/2006/relationships/hyperlink" Target="http://www.facebook.com/Capgemini" TargetMode="External"/><Relationship Id="rId4" Type="http://schemas.openxmlformats.org/officeDocument/2006/relationships/slideLayout" Target="../slideLayouts/slideLayout27.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image" Target="../media/image7.png"/><Relationship Id="rId27" Type="http://schemas.openxmlformats.org/officeDocument/2006/relationships/hyperlink" Target="http://www.slideshare.net/capgemini" TargetMode="Externa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ags" Target="../tags/tag62.xml"/><Relationship Id="rId18" Type="http://schemas.openxmlformats.org/officeDocument/2006/relationships/tags" Target="../tags/tag67.xml"/><Relationship Id="rId3" Type="http://schemas.openxmlformats.org/officeDocument/2006/relationships/slideLayout" Target="../slideLayouts/slideLayout30.xml"/><Relationship Id="rId21" Type="http://schemas.openxmlformats.org/officeDocument/2006/relationships/image" Target="../media/image1.emf"/><Relationship Id="rId7" Type="http://schemas.openxmlformats.org/officeDocument/2006/relationships/slideLayout" Target="../slideLayouts/slideLayout34.xml"/><Relationship Id="rId12" Type="http://schemas.openxmlformats.org/officeDocument/2006/relationships/tags" Target="../tags/tag61.xml"/><Relationship Id="rId17" Type="http://schemas.openxmlformats.org/officeDocument/2006/relationships/tags" Target="../tags/tag66.xml"/><Relationship Id="rId2" Type="http://schemas.openxmlformats.org/officeDocument/2006/relationships/slideLayout" Target="../slideLayouts/slideLayout29.xml"/><Relationship Id="rId16" Type="http://schemas.openxmlformats.org/officeDocument/2006/relationships/tags" Target="../tags/tag65.xml"/><Relationship Id="rId20" Type="http://schemas.openxmlformats.org/officeDocument/2006/relationships/oleObject" Target="../embeddings/oleObject17.bin"/><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vmlDrawing" Target="../drawings/vmlDrawing17.vml"/><Relationship Id="rId5" Type="http://schemas.openxmlformats.org/officeDocument/2006/relationships/slideLayout" Target="../slideLayouts/slideLayout32.xml"/><Relationship Id="rId15" Type="http://schemas.openxmlformats.org/officeDocument/2006/relationships/tags" Target="../tags/tag64.xml"/><Relationship Id="rId10" Type="http://schemas.openxmlformats.org/officeDocument/2006/relationships/theme" Target="../theme/theme5.xml"/><Relationship Id="rId19" Type="http://schemas.openxmlformats.org/officeDocument/2006/relationships/tags" Target="../tags/tag6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ags" Target="../tags/tag63.xml"/><Relationship Id="rId22"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ags" Target="../tags/tag97.xml"/><Relationship Id="rId18" Type="http://schemas.openxmlformats.org/officeDocument/2006/relationships/tags" Target="../tags/tag102.xml"/><Relationship Id="rId3" Type="http://schemas.openxmlformats.org/officeDocument/2006/relationships/slideLayout" Target="../slideLayouts/slideLayout39.xml"/><Relationship Id="rId21" Type="http://schemas.openxmlformats.org/officeDocument/2006/relationships/oleObject" Target="../embeddings/oleObject26.bin"/><Relationship Id="rId7" Type="http://schemas.openxmlformats.org/officeDocument/2006/relationships/slideLayout" Target="../slideLayouts/slideLayout43.xml"/><Relationship Id="rId12" Type="http://schemas.openxmlformats.org/officeDocument/2006/relationships/vmlDrawing" Target="../drawings/vmlDrawing26.vml"/><Relationship Id="rId17" Type="http://schemas.openxmlformats.org/officeDocument/2006/relationships/tags" Target="../tags/tag101.xml"/><Relationship Id="rId2" Type="http://schemas.openxmlformats.org/officeDocument/2006/relationships/slideLayout" Target="../slideLayouts/slideLayout38.xml"/><Relationship Id="rId16" Type="http://schemas.openxmlformats.org/officeDocument/2006/relationships/tags" Target="../tags/tag100.xml"/><Relationship Id="rId20" Type="http://schemas.openxmlformats.org/officeDocument/2006/relationships/tags" Target="../tags/tag10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6.xml"/><Relationship Id="rId5" Type="http://schemas.openxmlformats.org/officeDocument/2006/relationships/slideLayout" Target="../slideLayouts/slideLayout41.xml"/><Relationship Id="rId15" Type="http://schemas.openxmlformats.org/officeDocument/2006/relationships/tags" Target="../tags/tag99.xml"/><Relationship Id="rId23" Type="http://schemas.openxmlformats.org/officeDocument/2006/relationships/image" Target="../media/image2.jpeg"/><Relationship Id="rId10" Type="http://schemas.openxmlformats.org/officeDocument/2006/relationships/slideLayout" Target="../slideLayouts/slideLayout46.xml"/><Relationship Id="rId19" Type="http://schemas.openxmlformats.org/officeDocument/2006/relationships/tags" Target="../tags/tag10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ags" Target="../tags/tag98.xml"/><Relationship Id="rId22"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ags" Target="../tags/tag133.xml"/><Relationship Id="rId18" Type="http://schemas.openxmlformats.org/officeDocument/2006/relationships/tags" Target="../tags/tag138.xml"/><Relationship Id="rId3" Type="http://schemas.openxmlformats.org/officeDocument/2006/relationships/slideLayout" Target="../slideLayouts/slideLayout49.xml"/><Relationship Id="rId21" Type="http://schemas.openxmlformats.org/officeDocument/2006/relationships/oleObject" Target="../embeddings/oleObject35.bin"/><Relationship Id="rId7" Type="http://schemas.openxmlformats.org/officeDocument/2006/relationships/slideLayout" Target="../slideLayouts/slideLayout53.xml"/><Relationship Id="rId12" Type="http://schemas.openxmlformats.org/officeDocument/2006/relationships/vmlDrawing" Target="../drawings/vmlDrawing35.vml"/><Relationship Id="rId17" Type="http://schemas.openxmlformats.org/officeDocument/2006/relationships/tags" Target="../tags/tag137.xml"/><Relationship Id="rId2" Type="http://schemas.openxmlformats.org/officeDocument/2006/relationships/slideLayout" Target="../slideLayouts/slideLayout48.xml"/><Relationship Id="rId16" Type="http://schemas.openxmlformats.org/officeDocument/2006/relationships/tags" Target="../tags/tag136.xml"/><Relationship Id="rId20" Type="http://schemas.openxmlformats.org/officeDocument/2006/relationships/tags" Target="../tags/tag140.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7.xml"/><Relationship Id="rId5" Type="http://schemas.openxmlformats.org/officeDocument/2006/relationships/slideLayout" Target="../slideLayouts/slideLayout51.xml"/><Relationship Id="rId15" Type="http://schemas.openxmlformats.org/officeDocument/2006/relationships/tags" Target="../tags/tag135.xml"/><Relationship Id="rId23" Type="http://schemas.openxmlformats.org/officeDocument/2006/relationships/image" Target="../media/image2.jpeg"/><Relationship Id="rId10" Type="http://schemas.openxmlformats.org/officeDocument/2006/relationships/slideLayout" Target="../slideLayouts/slideLayout56.xml"/><Relationship Id="rId19" Type="http://schemas.openxmlformats.org/officeDocument/2006/relationships/tags" Target="../tags/tag13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34.xml"/><Relationship Id="rId22"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ags" Target="../tags/tag169.xml"/><Relationship Id="rId18" Type="http://schemas.openxmlformats.org/officeDocument/2006/relationships/tags" Target="../tags/tag174.xml"/><Relationship Id="rId3" Type="http://schemas.openxmlformats.org/officeDocument/2006/relationships/slideLayout" Target="../slideLayouts/slideLayout59.xml"/><Relationship Id="rId21" Type="http://schemas.openxmlformats.org/officeDocument/2006/relationships/oleObject" Target="../embeddings/oleObject44.bin"/><Relationship Id="rId7" Type="http://schemas.openxmlformats.org/officeDocument/2006/relationships/slideLayout" Target="../slideLayouts/slideLayout63.xml"/><Relationship Id="rId12" Type="http://schemas.openxmlformats.org/officeDocument/2006/relationships/vmlDrawing" Target="../drawings/vmlDrawing44.vml"/><Relationship Id="rId17" Type="http://schemas.openxmlformats.org/officeDocument/2006/relationships/tags" Target="../tags/tag173.xml"/><Relationship Id="rId2" Type="http://schemas.openxmlformats.org/officeDocument/2006/relationships/slideLayout" Target="../slideLayouts/slideLayout58.xml"/><Relationship Id="rId16" Type="http://schemas.openxmlformats.org/officeDocument/2006/relationships/tags" Target="../tags/tag172.xml"/><Relationship Id="rId20" Type="http://schemas.openxmlformats.org/officeDocument/2006/relationships/tags" Target="../tags/tag1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theme" Target="../theme/theme8.xml"/><Relationship Id="rId5" Type="http://schemas.openxmlformats.org/officeDocument/2006/relationships/slideLayout" Target="../slideLayouts/slideLayout61.xml"/><Relationship Id="rId15" Type="http://schemas.openxmlformats.org/officeDocument/2006/relationships/tags" Target="../tags/tag171.xml"/><Relationship Id="rId23" Type="http://schemas.openxmlformats.org/officeDocument/2006/relationships/image" Target="../media/image2.jpeg"/><Relationship Id="rId10" Type="http://schemas.openxmlformats.org/officeDocument/2006/relationships/slideLayout" Target="../slideLayouts/slideLayout66.xml"/><Relationship Id="rId19" Type="http://schemas.openxmlformats.org/officeDocument/2006/relationships/tags" Target="../tags/tag1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ags" Target="../tags/tag170.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798" name="think-cell Slide" r:id="rId22" imgW="360" imgH="360" progId="">
                  <p:embed/>
                </p:oleObj>
              </mc:Choice>
              <mc:Fallback>
                <p:oleObj name="think-cell Slide" r:id="rId22" imgW="360" imgH="360" progId="">
                  <p:embed/>
                  <p:pic>
                    <p:nvPicPr>
                      <p:cNvPr id="0" name="Picture 1" hidden="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5"/>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16"/>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7"/>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18"/>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19"/>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sp>
        <p:nvSpPr>
          <p:cNvPr id="13" name="Rectangle 12"/>
          <p:cNvSpPr/>
          <p:nvPr>
            <p:custDataLst>
              <p:tags r:id="rId20"/>
            </p:custDataLst>
          </p:nvPr>
        </p:nvSpPr>
        <p:spPr>
          <a:xfrm>
            <a:off x="6911926" y="6427223"/>
            <a:ext cx="1767281" cy="195814"/>
          </a:xfrm>
          <a:prstGeom prst="rect">
            <a:avLst/>
          </a:prstGeom>
        </p:spPr>
        <p:txBody>
          <a:bodyPr wrap="none" lIns="35997" tIns="35997" rIns="35997" bIns="35997" anchor="b" anchorCtr="0">
            <a:noAutofit/>
          </a:bodyPr>
          <a:lstStyle/>
          <a:p>
            <a:pPr algn="r"/>
            <a:r>
              <a:rPr lang="en-US" sz="700" dirty="0" smtClean="0">
                <a:solidFill>
                  <a:schemeClr val="tx2"/>
                </a:solidFill>
                <a:latin typeface="+mj-lt"/>
              </a:rPr>
              <a:t>Presentation Title | Date</a:t>
            </a:r>
            <a:endParaRPr lang="en-US" sz="700" dirty="0">
              <a:solidFill>
                <a:schemeClr val="tx2"/>
              </a:solidFill>
              <a:latin typeface="+mj-lt"/>
            </a:endParaRPr>
          </a:p>
        </p:txBody>
      </p:sp>
      <p:cxnSp>
        <p:nvCxnSpPr>
          <p:cNvPr id="15" name="Straight Connector 5"/>
          <p:cNvCxnSpPr/>
          <p:nvPr>
            <p:custDataLst>
              <p:tags r:id="rId21"/>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4" cstate="print"/>
          <a:stretch>
            <a:fillRect/>
          </a:stretch>
        </p:blipFill>
        <p:spPr>
          <a:xfrm>
            <a:off x="270463" y="6439028"/>
            <a:ext cx="1438102" cy="344978"/>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928" r:id="rId1"/>
    <p:sldLayoutId id="2147483989" r:id="rId2"/>
    <p:sldLayoutId id="2147483965" r:id="rId3"/>
    <p:sldLayoutId id="2147483966" r:id="rId4"/>
    <p:sldLayoutId id="2147483962" r:id="rId5"/>
    <p:sldLayoutId id="2147483963" r:id="rId6"/>
    <p:sldLayoutId id="2147483968" r:id="rId7"/>
    <p:sldLayoutId id="2147483964" r:id="rId8"/>
    <p:sldLayoutId id="2147483934" r:id="rId9"/>
    <p:sldLayoutId id="2147484053" r:id="rId10"/>
    <p:sldLayoutId id="2147484054" r:id="rId11"/>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CFCC10-3A0B-451D-8602-C1E71BA0EB8E}" type="datetimeFigureOut">
              <a:rPr lang="en-US" smtClean="0"/>
              <a:t>12/13/2016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9A543-F050-467E-A41C-CC21A57FEAC4}" type="slidenum">
              <a:rPr lang="en-US" smtClean="0"/>
              <a:t>‹#›</a:t>
            </a:fld>
            <a:endParaRPr lang="en-US"/>
          </a:p>
        </p:txBody>
      </p:sp>
    </p:spTree>
    <p:extLst>
      <p:ext uri="{BB962C8B-B14F-4D97-AF65-F5344CB8AC3E}">
        <p14:creationId xmlns:p14="http://schemas.microsoft.com/office/powerpoint/2010/main" val="2440348292"/>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4"/>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9774" name="think-cell Slide" r:id="rId5" imgW="360" imgH="360" progId="">
                  <p:embed/>
                </p:oleObj>
              </mc:Choice>
              <mc:Fallback>
                <p:oleObj name="think-cell Slide" r:id="rId5" imgW="360" imgH="360" progId="">
                  <p:embed/>
                  <p:pic>
                    <p:nvPicPr>
                      <p:cNvPr id="0" name="Picture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971" r:id="rId1"/>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7"/>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3870" name="think-cell Slide" r:id="rId16" imgW="360" imgH="360" progId="">
                  <p:embed/>
                </p:oleObj>
              </mc:Choice>
              <mc:Fallback>
                <p:oleObj name="think-cell Slide" r:id="rId16" imgW="360" imgH="360" progId="">
                  <p:embed/>
                  <p:pic>
                    <p:nvPicPr>
                      <p:cNvPr id="0" name="Picture 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8"/>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9" name="Picture 104" descr="C:\Users\UserSim\Desktop\Capgemini\moto.emf"/>
          <p:cNvPicPr>
            <a:picLocks noChangeAspect="1" noChangeArrowheads="1"/>
          </p:cNvPicPr>
          <p:nvPr>
            <p:custDataLst>
              <p:tags r:id="rId9"/>
            </p:custDataLst>
          </p:nvPr>
        </p:nvPicPr>
        <p:blipFill>
          <a:blip r:embed="rId18" cstate="email"/>
          <a:stretch>
            <a:fillRect/>
          </a:stretch>
        </p:blipFill>
        <p:spPr bwMode="auto">
          <a:xfrm>
            <a:off x="5510275" y="1119830"/>
            <a:ext cx="2873702" cy="238571"/>
          </a:xfrm>
          <a:prstGeom prst="rect">
            <a:avLst/>
          </a:prstGeom>
          <a:noFill/>
          <a:ln>
            <a:noFill/>
          </a:ln>
        </p:spPr>
      </p:pic>
      <p:sp>
        <p:nvSpPr>
          <p:cNvPr id="15" name="Rectangle 14"/>
          <p:cNvSpPr/>
          <p:nvPr>
            <p:custDataLst>
              <p:tags r:id="rId10"/>
            </p:custDataLst>
          </p:nvPr>
        </p:nvSpPr>
        <p:spPr>
          <a:xfrm>
            <a:off x="6049245" y="5457935"/>
            <a:ext cx="2523255" cy="380480"/>
          </a:xfrm>
          <a:prstGeom prst="rect">
            <a:avLst/>
          </a:prstGeom>
        </p:spPr>
        <p:txBody>
          <a:bodyPr wrap="none" lIns="0" tIns="36000" rIns="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tretch>
            <a:fillRect/>
          </a:stretch>
        </p:blipFill>
        <p:spPr bwMode="auto">
          <a:xfrm>
            <a:off x="7079297" y="5932547"/>
            <a:ext cx="276225" cy="266700"/>
          </a:xfrm>
          <a:prstGeom prst="rect">
            <a:avLst/>
          </a:prstGeom>
          <a:noFill/>
          <a:ln>
            <a:noFill/>
          </a:ln>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tretch>
            <a:fillRect/>
          </a:stretch>
        </p:blipFill>
        <p:spPr bwMode="auto">
          <a:xfrm>
            <a:off x="7374619" y="5932547"/>
            <a:ext cx="285750" cy="266700"/>
          </a:xfrm>
          <a:prstGeom prst="rect">
            <a:avLst/>
          </a:prstGeom>
          <a:noFill/>
          <a:ln>
            <a:noFill/>
          </a:ln>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tretch>
            <a:fillRect/>
          </a:stretch>
        </p:blipFill>
        <p:spPr bwMode="auto">
          <a:xfrm>
            <a:off x="7993389" y="5932547"/>
            <a:ext cx="285750" cy="266700"/>
          </a:xfrm>
          <a:prstGeom prst="rect">
            <a:avLst/>
          </a:prstGeom>
          <a:noFill/>
          <a:ln>
            <a:noFill/>
          </a:ln>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tretch>
            <a:fillRect/>
          </a:stretch>
        </p:blipFill>
        <p:spPr bwMode="auto">
          <a:xfrm>
            <a:off x="8301091" y="5932547"/>
            <a:ext cx="285750" cy="266700"/>
          </a:xfrm>
          <a:prstGeom prst="rect">
            <a:avLst/>
          </a:prstGeom>
          <a:noFill/>
          <a:ln>
            <a:noFill/>
          </a:ln>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7696609" y="5932548"/>
            <a:ext cx="252001" cy="238125"/>
          </a:xfrm>
          <a:prstGeom prst="roundRect">
            <a:avLst/>
          </a:prstGeom>
          <a:effectLst>
            <a:outerShdw blurRad="38100" dist="25400" dir="5400000" sx="98000" sy="98000" algn="t" rotWithShape="0">
              <a:schemeClr val="tx2">
                <a:alpha val="51000"/>
              </a:schemeClr>
            </a:outerShdw>
          </a:effectLst>
        </p:spPr>
      </p:pic>
      <p:pic>
        <p:nvPicPr>
          <p:cNvPr id="13" name="Image 12" descr="Capgemini_logo.jpg"/>
          <p:cNvPicPr>
            <a:picLocks noChangeAspect="1"/>
          </p:cNvPicPr>
          <p:nvPr/>
        </p:nvPicPr>
        <p:blipFill>
          <a:blip r:embed="rId29" cstate="print"/>
          <a:stretch>
            <a:fillRect/>
          </a:stretch>
        </p:blipFill>
        <p:spPr>
          <a:xfrm>
            <a:off x="796937" y="896215"/>
            <a:ext cx="2880360" cy="68580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972" r:id="rId1"/>
    <p:sldLayoutId id="2147483973" r:id="rId2"/>
    <p:sldLayoutId id="2147483961" r:id="rId3"/>
    <p:sldLayoutId id="2147484052" r:id="rId4"/>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91942" name="think-cell Slide" r:id="rId20" imgW="360" imgH="360" progId="">
                  <p:embed/>
                </p:oleObj>
              </mc:Choice>
              <mc:Fallback>
                <p:oleObj name="think-cell Slide" r:id="rId20" imgW="360" imgH="360" progId="">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14"/>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5"/>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F958F"/>
                </a:solidFill>
              </a:rPr>
              <a:pPr algn="ctr"/>
              <a:t>‹#›</a:t>
            </a:fld>
            <a:endParaRPr lang="en-US" sz="700" dirty="0">
              <a:solidFill>
                <a:srgbClr val="9F958F"/>
              </a:solidFill>
            </a:endParaRPr>
          </a:p>
        </p:txBody>
      </p:sp>
      <p:sp>
        <p:nvSpPr>
          <p:cNvPr id="9" name="Freeform 4"/>
          <p:cNvSpPr>
            <a:spLocks/>
          </p:cNvSpPr>
          <p:nvPr>
            <p:custDataLst>
              <p:tags r:id="rId16"/>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00264A"/>
              </a:solidFill>
            </a:endParaRPr>
          </a:p>
        </p:txBody>
      </p:sp>
      <p:sp>
        <p:nvSpPr>
          <p:cNvPr id="12" name="Rectangle 11"/>
          <p:cNvSpPr>
            <a:spLocks noChangeArrowheads="1"/>
          </p:cNvSpPr>
          <p:nvPr>
            <p:custDataLst>
              <p:tags r:id="rId17"/>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600" dirty="0" smtClean="0">
                <a:solidFill>
                  <a:srgbClr val="9F958F"/>
                </a:solidFill>
                <a:cs typeface="Helvetica Light"/>
              </a:rPr>
              <a:t>Copyright © Capgemini 2015. All Rights Reserved</a:t>
            </a:r>
          </a:p>
        </p:txBody>
      </p:sp>
      <p:sp>
        <p:nvSpPr>
          <p:cNvPr id="13" name="Rectangle 12"/>
          <p:cNvSpPr/>
          <p:nvPr>
            <p:custDataLst>
              <p:tags r:id="rId18"/>
            </p:custDataLst>
          </p:nvPr>
        </p:nvSpPr>
        <p:spPr>
          <a:xfrm>
            <a:off x="6911926" y="6427223"/>
            <a:ext cx="1767281" cy="195814"/>
          </a:xfrm>
          <a:prstGeom prst="rect">
            <a:avLst/>
          </a:prstGeom>
        </p:spPr>
        <p:txBody>
          <a:bodyPr wrap="none" lIns="35997" tIns="35997" rIns="35997" bIns="35997" anchor="b" anchorCtr="0">
            <a:noAutofit/>
          </a:bodyPr>
          <a:lstStyle/>
          <a:p>
            <a:pPr algn="r"/>
            <a:r>
              <a:rPr lang="en-US" sz="700" dirty="0" smtClean="0">
                <a:solidFill>
                  <a:srgbClr val="9F958F"/>
                </a:solidFill>
              </a:rPr>
              <a:t>Presentation Title | Date</a:t>
            </a:r>
            <a:endParaRPr lang="en-US" sz="700" dirty="0">
              <a:solidFill>
                <a:srgbClr val="9F958F"/>
              </a:solidFill>
            </a:endParaRPr>
          </a:p>
        </p:txBody>
      </p:sp>
      <p:cxnSp>
        <p:nvCxnSpPr>
          <p:cNvPr id="15" name="Straight Connector 5"/>
          <p:cNvCxnSpPr/>
          <p:nvPr>
            <p:custDataLst>
              <p:tags r:id="rId19"/>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2"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965564016"/>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Lst>
  <p:timing>
    <p:tnLst>
      <p:par>
        <p:cTn id="1" dur="indefinite" restart="never" nodeType="tmRoot"/>
      </p:par>
    </p:tnLst>
  </p:timing>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1158" name="think-cell Slide" r:id="rId21" imgW="360" imgH="360" progId="">
                  <p:embed/>
                </p:oleObj>
              </mc:Choice>
              <mc:Fallback>
                <p:oleObj name="think-cell Slide" r:id="rId21" imgW="360" imgH="360" progId="">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4"/>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15"/>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F958F"/>
                </a:solidFill>
              </a:rPr>
              <a:pPr algn="ctr"/>
              <a:t>‹#›</a:t>
            </a:fld>
            <a:endParaRPr lang="en-US" sz="700" dirty="0">
              <a:solidFill>
                <a:srgbClr val="9F958F"/>
              </a:solidFill>
            </a:endParaRPr>
          </a:p>
        </p:txBody>
      </p:sp>
      <p:sp>
        <p:nvSpPr>
          <p:cNvPr id="9" name="Freeform 4"/>
          <p:cNvSpPr>
            <a:spLocks/>
          </p:cNvSpPr>
          <p:nvPr>
            <p:custDataLst>
              <p:tags r:id="rId17"/>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00264A"/>
              </a:solidFill>
            </a:endParaRPr>
          </a:p>
        </p:txBody>
      </p:sp>
      <p:sp>
        <p:nvSpPr>
          <p:cNvPr id="12" name="Rectangle 11"/>
          <p:cNvSpPr>
            <a:spLocks noChangeArrowheads="1"/>
          </p:cNvSpPr>
          <p:nvPr>
            <p:custDataLst>
              <p:tags r:id="rId18"/>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600" dirty="0" smtClean="0">
                <a:solidFill>
                  <a:srgbClr val="9F958F"/>
                </a:solidFill>
                <a:cs typeface="Helvetica Light"/>
              </a:rPr>
              <a:t>Copyright © Capgemini 2015. All Rights Reserved</a:t>
            </a:r>
          </a:p>
        </p:txBody>
      </p:sp>
      <p:sp>
        <p:nvSpPr>
          <p:cNvPr id="13" name="Rectangle 12"/>
          <p:cNvSpPr/>
          <p:nvPr>
            <p:custDataLst>
              <p:tags r:id="rId19"/>
            </p:custDataLst>
          </p:nvPr>
        </p:nvSpPr>
        <p:spPr>
          <a:xfrm>
            <a:off x="6911926" y="6427223"/>
            <a:ext cx="1767281" cy="195814"/>
          </a:xfrm>
          <a:prstGeom prst="rect">
            <a:avLst/>
          </a:prstGeom>
        </p:spPr>
        <p:txBody>
          <a:bodyPr wrap="none" lIns="35997" tIns="35997" rIns="35997" bIns="35997" anchor="b" anchorCtr="0">
            <a:noAutofit/>
          </a:bodyPr>
          <a:lstStyle/>
          <a:p>
            <a:pPr algn="r"/>
            <a:r>
              <a:rPr lang="en-US" sz="700" dirty="0" smtClean="0">
                <a:solidFill>
                  <a:srgbClr val="9F958F"/>
                </a:solidFill>
              </a:rPr>
              <a:t>Presentation Title | Date</a:t>
            </a:r>
            <a:endParaRPr lang="en-US" sz="700" dirty="0">
              <a:solidFill>
                <a:srgbClr val="9F958F"/>
              </a:solidFill>
            </a:endParaRPr>
          </a:p>
        </p:txBody>
      </p:sp>
      <p:cxnSp>
        <p:nvCxnSpPr>
          <p:cNvPr id="15" name="Straight Connector 5"/>
          <p:cNvCxnSpPr/>
          <p:nvPr>
            <p:custDataLst>
              <p:tags r:id="rId20"/>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3"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144498117"/>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Lst>
  <p:timing>
    <p:tnLst>
      <p:par>
        <p:cTn id="1" dur="indefinite" restart="never" nodeType="tmRoot"/>
      </p:par>
    </p:tnLst>
  </p:timing>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0374" name="think-cell Slide" r:id="rId21" imgW="360" imgH="360" progId="">
                  <p:embed/>
                </p:oleObj>
              </mc:Choice>
              <mc:Fallback>
                <p:oleObj name="think-cell Slide" r:id="rId21" imgW="360" imgH="360" progId="">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4"/>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15"/>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F958F"/>
                </a:solidFill>
              </a:rPr>
              <a:pPr algn="ctr"/>
              <a:t>‹#›</a:t>
            </a:fld>
            <a:endParaRPr lang="en-US" sz="700" dirty="0">
              <a:solidFill>
                <a:srgbClr val="9F958F"/>
              </a:solidFill>
            </a:endParaRPr>
          </a:p>
        </p:txBody>
      </p:sp>
      <p:sp>
        <p:nvSpPr>
          <p:cNvPr id="9" name="Freeform 4"/>
          <p:cNvSpPr>
            <a:spLocks/>
          </p:cNvSpPr>
          <p:nvPr>
            <p:custDataLst>
              <p:tags r:id="rId17"/>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00264A"/>
              </a:solidFill>
            </a:endParaRPr>
          </a:p>
        </p:txBody>
      </p:sp>
      <p:sp>
        <p:nvSpPr>
          <p:cNvPr id="12" name="Rectangle 11"/>
          <p:cNvSpPr>
            <a:spLocks noChangeArrowheads="1"/>
          </p:cNvSpPr>
          <p:nvPr>
            <p:custDataLst>
              <p:tags r:id="rId18"/>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600" dirty="0" smtClean="0">
                <a:solidFill>
                  <a:srgbClr val="9F958F"/>
                </a:solidFill>
                <a:cs typeface="Helvetica Light"/>
              </a:rPr>
              <a:t>Copyright © Capgemini 2015. All Rights Reserved</a:t>
            </a:r>
          </a:p>
        </p:txBody>
      </p:sp>
      <p:sp>
        <p:nvSpPr>
          <p:cNvPr id="13" name="Rectangle 12"/>
          <p:cNvSpPr/>
          <p:nvPr>
            <p:custDataLst>
              <p:tags r:id="rId19"/>
            </p:custDataLst>
          </p:nvPr>
        </p:nvSpPr>
        <p:spPr>
          <a:xfrm>
            <a:off x="6911926" y="6427223"/>
            <a:ext cx="1767281" cy="195814"/>
          </a:xfrm>
          <a:prstGeom prst="rect">
            <a:avLst/>
          </a:prstGeom>
        </p:spPr>
        <p:txBody>
          <a:bodyPr wrap="none" lIns="35997" tIns="35997" rIns="35997" bIns="35997" anchor="b" anchorCtr="0">
            <a:noAutofit/>
          </a:bodyPr>
          <a:lstStyle/>
          <a:p>
            <a:pPr algn="r"/>
            <a:r>
              <a:rPr lang="en-US" sz="700" dirty="0" smtClean="0">
                <a:solidFill>
                  <a:srgbClr val="9F958F"/>
                </a:solidFill>
              </a:rPr>
              <a:t>Presentation Title | Date</a:t>
            </a:r>
            <a:endParaRPr lang="en-US" sz="700" dirty="0">
              <a:solidFill>
                <a:srgbClr val="9F958F"/>
              </a:solidFill>
            </a:endParaRPr>
          </a:p>
        </p:txBody>
      </p:sp>
      <p:cxnSp>
        <p:nvCxnSpPr>
          <p:cNvPr id="15" name="Straight Connector 5"/>
          <p:cNvCxnSpPr/>
          <p:nvPr>
            <p:custDataLst>
              <p:tags r:id="rId20"/>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3"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893846357"/>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Lst>
  <p:timing>
    <p:tnLst>
      <p:par>
        <p:cTn id="1" dur="indefinite" restart="never" nodeType="tmRoot"/>
      </p:par>
    </p:tnLst>
  </p:timing>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20609" name="think-cell Slide" r:id="rId21" imgW="360" imgH="360" progId="">
                  <p:embed/>
                </p:oleObj>
              </mc:Choice>
              <mc:Fallback>
                <p:oleObj name="think-cell Slide" r:id="rId21" imgW="360" imgH="360" progId="">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4"/>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15"/>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F958F"/>
                </a:solidFill>
              </a:rPr>
              <a:pPr algn="ctr"/>
              <a:t>‹#›</a:t>
            </a:fld>
            <a:endParaRPr lang="en-US" sz="700" dirty="0">
              <a:solidFill>
                <a:srgbClr val="9F958F"/>
              </a:solidFill>
            </a:endParaRPr>
          </a:p>
        </p:txBody>
      </p:sp>
      <p:sp>
        <p:nvSpPr>
          <p:cNvPr id="9" name="Freeform 4"/>
          <p:cNvSpPr>
            <a:spLocks/>
          </p:cNvSpPr>
          <p:nvPr>
            <p:custDataLst>
              <p:tags r:id="rId17"/>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00264A"/>
              </a:solidFill>
            </a:endParaRPr>
          </a:p>
        </p:txBody>
      </p:sp>
      <p:sp>
        <p:nvSpPr>
          <p:cNvPr id="12" name="Rectangle 11"/>
          <p:cNvSpPr>
            <a:spLocks noChangeArrowheads="1"/>
          </p:cNvSpPr>
          <p:nvPr>
            <p:custDataLst>
              <p:tags r:id="rId18"/>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600" dirty="0" smtClean="0">
                <a:solidFill>
                  <a:srgbClr val="9F958F"/>
                </a:solidFill>
                <a:cs typeface="Helvetica Light"/>
              </a:rPr>
              <a:t>Copyright © Capgemini 2015. All Rights Reserved</a:t>
            </a:r>
          </a:p>
        </p:txBody>
      </p:sp>
      <p:sp>
        <p:nvSpPr>
          <p:cNvPr id="13" name="Rectangle 12"/>
          <p:cNvSpPr/>
          <p:nvPr>
            <p:custDataLst>
              <p:tags r:id="rId19"/>
            </p:custDataLst>
          </p:nvPr>
        </p:nvSpPr>
        <p:spPr>
          <a:xfrm>
            <a:off x="6911926" y="6427223"/>
            <a:ext cx="1767281" cy="195814"/>
          </a:xfrm>
          <a:prstGeom prst="rect">
            <a:avLst/>
          </a:prstGeom>
        </p:spPr>
        <p:txBody>
          <a:bodyPr wrap="none" lIns="35997" tIns="35997" rIns="35997" bIns="35997" anchor="b" anchorCtr="0">
            <a:noAutofit/>
          </a:bodyPr>
          <a:lstStyle/>
          <a:p>
            <a:pPr algn="r"/>
            <a:r>
              <a:rPr lang="en-US" sz="700" dirty="0" smtClean="0">
                <a:solidFill>
                  <a:srgbClr val="9F958F"/>
                </a:solidFill>
              </a:rPr>
              <a:t>Presentation Title | Date</a:t>
            </a:r>
            <a:endParaRPr lang="en-US" sz="700" dirty="0">
              <a:solidFill>
                <a:srgbClr val="9F958F"/>
              </a:solidFill>
            </a:endParaRPr>
          </a:p>
        </p:txBody>
      </p:sp>
      <p:cxnSp>
        <p:nvCxnSpPr>
          <p:cNvPr id="15" name="Straight Connector 5"/>
          <p:cNvCxnSpPr/>
          <p:nvPr>
            <p:custDataLst>
              <p:tags r:id="rId20"/>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3"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866572433"/>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Lst>
  <p:timing>
    <p:tnLst>
      <p:par>
        <p:cTn id="1" dur="indefinite" restart="never" nodeType="tmRoot"/>
      </p:par>
    </p:tnLst>
  </p:timing>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10.xml"/><Relationship Id="rId1" Type="http://schemas.openxmlformats.org/officeDocument/2006/relationships/vmlDrawing" Target="../drawings/vmlDrawing53.vml"/><Relationship Id="rId4" Type="http://schemas.openxmlformats.org/officeDocument/2006/relationships/image" Target="../media/image14.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0.xml"/><Relationship Id="rId1" Type="http://schemas.openxmlformats.org/officeDocument/2006/relationships/vmlDrawing" Target="../drawings/vmlDrawing54.vml"/><Relationship Id="rId4" Type="http://schemas.openxmlformats.org/officeDocument/2006/relationships/image" Target="../media/image15.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0.xml"/><Relationship Id="rId1" Type="http://schemas.openxmlformats.org/officeDocument/2006/relationships/vmlDrawing" Target="../drawings/vmlDrawing55.vml"/><Relationship Id="rId4" Type="http://schemas.openxmlformats.org/officeDocument/2006/relationships/image" Target="../media/image16.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0.xml"/><Relationship Id="rId1" Type="http://schemas.openxmlformats.org/officeDocument/2006/relationships/vmlDrawing" Target="../drawings/vmlDrawing56.vml"/><Relationship Id="rId4" Type="http://schemas.openxmlformats.org/officeDocument/2006/relationships/image" Target="../media/image17.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ctr"/>
            <a:r>
              <a:rPr lang="en-US" dirty="0"/>
              <a:t/>
            </a:r>
            <a:br>
              <a:rPr lang="en-US" dirty="0"/>
            </a:br>
            <a:r>
              <a:rPr lang="en-US" dirty="0" smtClean="0"/>
              <a:t>SPARC &amp; Prudential Products Overview </a:t>
            </a:r>
            <a:endParaRPr lang="en-US" dirty="0"/>
          </a:p>
        </p:txBody>
      </p:sp>
      <p:sp>
        <p:nvSpPr>
          <p:cNvPr id="4" name="Subtitle 3"/>
          <p:cNvSpPr>
            <a:spLocks noGrp="1"/>
          </p:cNvSpPr>
          <p:nvPr>
            <p:ph type="subTitle" idx="1"/>
          </p:nvPr>
        </p:nvSpPr>
        <p:spPr/>
        <p:txBody>
          <a:bodyPr/>
          <a:lstStyle/>
          <a:p>
            <a:endParaRPr lang="en-US"/>
          </a:p>
        </p:txBody>
      </p:sp>
      <p:sp>
        <p:nvSpPr>
          <p:cNvPr id="5" name="Titre 1"/>
          <p:cNvSpPr txBox="1">
            <a:spLocks/>
          </p:cNvSpPr>
          <p:nvPr/>
        </p:nvSpPr>
        <p:spPr>
          <a:xfrm>
            <a:off x="5162283" y="4232789"/>
            <a:ext cx="3556714" cy="485138"/>
          </a:xfrm>
          <a:prstGeom prst="rect">
            <a:avLst/>
          </a:prstGeom>
        </p:spPr>
        <p:txBody>
          <a:bodyPr vert="horz" lIns="720000" tIns="33059" rIns="33059" bIns="33059" rtlCol="0" anchor="t">
            <a:noAutofit/>
          </a:bodyPr>
          <a:lstStyle>
            <a:lvl1pPr marL="0" indent="0" algn="l" defTabSz="914342" rtl="0" eaLnBrk="1" latinLnBrk="0" hangingPunct="1">
              <a:lnSpc>
                <a:spcPct val="85000"/>
              </a:lnSpc>
              <a:spcBef>
                <a:spcPct val="0"/>
              </a:spcBef>
              <a:buNone/>
              <a:defRPr sz="3700" b="1" kern="1200">
                <a:solidFill>
                  <a:schemeClr val="tx1"/>
                </a:solidFill>
                <a:latin typeface="+mj-lt"/>
                <a:ea typeface="+mj-ea"/>
                <a:cs typeface="+mj-cs"/>
              </a:defRPr>
            </a:lvl1pPr>
          </a:lstStyle>
          <a:p>
            <a:r>
              <a:rPr lang="en-US" b="0" dirty="0" smtClean="0"/>
              <a:t> </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sz="2400" dirty="0" smtClean="0"/>
              <a:t>Short Term Disability (STD)</a:t>
            </a:r>
            <a:endParaRPr lang="en-US" sz="2400" dirty="0"/>
          </a:p>
        </p:txBody>
      </p:sp>
      <p:sp>
        <p:nvSpPr>
          <p:cNvPr id="3" name="Content Placeholder 2"/>
          <p:cNvSpPr>
            <a:spLocks noGrp="1"/>
          </p:cNvSpPr>
          <p:nvPr>
            <p:ph idx="1"/>
          </p:nvPr>
        </p:nvSpPr>
        <p:spPr>
          <a:xfrm>
            <a:off x="150125" y="1405720"/>
            <a:ext cx="8884693" cy="5213445"/>
          </a:xfrm>
        </p:spPr>
        <p:txBody>
          <a:bodyPr/>
          <a:lstStyle/>
          <a:p>
            <a:pPr>
              <a:buFont typeface="Wingdings" panose="05000000000000000000" pitchFamily="2" charset="2"/>
              <a:buChar char="q"/>
            </a:pPr>
            <a:r>
              <a:rPr lang="en-US" sz="1400" dirty="0"/>
              <a:t>Short Term Disability (STD) is a disability product that pays the employee a benefit if they become disabled due to accident or sickness. STD typically pays out a percentage of the employee’s weekly salary up to a defined </a:t>
            </a:r>
            <a:r>
              <a:rPr lang="en-US" sz="1400" dirty="0" smtClean="0"/>
              <a:t>maximum</a:t>
            </a:r>
          </a:p>
          <a:p>
            <a:pPr marL="0" indent="0">
              <a:buNone/>
            </a:pPr>
            <a:endParaRPr lang="en-US" sz="1400" dirty="0" smtClean="0"/>
          </a:p>
          <a:p>
            <a:pPr>
              <a:buFont typeface="Wingdings" panose="05000000000000000000" pitchFamily="2" charset="2"/>
              <a:buChar char="q"/>
            </a:pPr>
            <a:r>
              <a:rPr lang="en-US" sz="1400" dirty="0"/>
              <a:t>STD will only cover accidents or sicknesses that cause the employee to miss work for an extended period of </a:t>
            </a:r>
            <a:r>
              <a:rPr lang="en-US" sz="1400" dirty="0" smtClean="0"/>
              <a:t>time (elimination period) </a:t>
            </a:r>
            <a:r>
              <a:rPr lang="en-US" sz="1400" dirty="0"/>
              <a:t>and it has different periods for accident and sickness. STD will also only pay out a benefit for a limited period of time </a:t>
            </a:r>
            <a:r>
              <a:rPr lang="en-US" sz="1400" dirty="0" smtClean="0"/>
              <a:t>(called duration). </a:t>
            </a:r>
            <a:r>
              <a:rPr lang="en-US" sz="1400" dirty="0"/>
              <a:t>A typical STD plan would have a 7 day elimination period for </a:t>
            </a:r>
            <a:r>
              <a:rPr lang="en-US" sz="1400" dirty="0" smtClean="0"/>
              <a:t>Accident, and a </a:t>
            </a:r>
            <a:r>
              <a:rPr lang="en-US" sz="1400" dirty="0"/>
              <a:t>7 day elimination period for sickness and a 26 week </a:t>
            </a:r>
            <a:r>
              <a:rPr lang="en-US" sz="1400" dirty="0" smtClean="0"/>
              <a:t>duration</a:t>
            </a:r>
          </a:p>
          <a:p>
            <a:pPr marL="0" indent="0">
              <a:buNone/>
            </a:pPr>
            <a:endParaRPr lang="en-US" sz="1400" dirty="0"/>
          </a:p>
          <a:p>
            <a:pPr marL="0" indent="0">
              <a:buNone/>
            </a:pPr>
            <a:r>
              <a:rPr lang="en-US" sz="1400" dirty="0"/>
              <a:t>So </a:t>
            </a:r>
            <a:r>
              <a:rPr lang="en-US" sz="1400" dirty="0" smtClean="0"/>
              <a:t>if a </a:t>
            </a:r>
            <a:r>
              <a:rPr lang="en-US" sz="1400" dirty="0"/>
              <a:t>STD plan </a:t>
            </a:r>
            <a:r>
              <a:rPr lang="en-US" sz="1400" dirty="0" smtClean="0"/>
              <a:t>pays </a:t>
            </a:r>
            <a:r>
              <a:rPr lang="en-US" sz="1400" dirty="0"/>
              <a:t>60% of weekly benefits up to a maximum of $600. </a:t>
            </a:r>
            <a:r>
              <a:rPr lang="en-US" sz="1400" dirty="0" smtClean="0"/>
              <a:t>Under STD, for a salary of $900 </a:t>
            </a:r>
            <a:r>
              <a:rPr lang="en-US" sz="1400" dirty="0"/>
              <a:t>per </a:t>
            </a:r>
            <a:r>
              <a:rPr lang="en-US" sz="1400" dirty="0" smtClean="0"/>
              <a:t>week, a person </a:t>
            </a:r>
            <a:r>
              <a:rPr lang="en-US" sz="1400" dirty="0"/>
              <a:t>who was sick for greater than 7 days would receive weekly payments of $540 until </a:t>
            </a:r>
            <a:r>
              <a:rPr lang="en-US" sz="1400" dirty="0" smtClean="0"/>
              <a:t>he becomes </a:t>
            </a:r>
            <a:r>
              <a:rPr lang="en-US" sz="1400" dirty="0"/>
              <a:t>well or 26 weeks passed</a:t>
            </a:r>
            <a:r>
              <a:rPr lang="en-US" sz="1400" dirty="0" smtClean="0"/>
              <a:t>.</a:t>
            </a:r>
          </a:p>
          <a:p>
            <a:pPr marL="0" indent="0">
              <a:buNone/>
            </a:pPr>
            <a:endParaRPr lang="en-US" sz="1400" b="1" dirty="0"/>
          </a:p>
          <a:p>
            <a:pPr>
              <a:buFont typeface="Wingdings" panose="05000000000000000000" pitchFamily="2" charset="2"/>
              <a:buChar char="q"/>
            </a:pPr>
            <a:r>
              <a:rPr lang="en-US" sz="1400" dirty="0"/>
              <a:t>STD only has 1 benefit amount either a percentage of the employee’s earnings or a flat dollar amount. STD rates are usually single flat rates but can be age banded</a:t>
            </a:r>
          </a:p>
          <a:p>
            <a:pPr marL="0" indent="0">
              <a:buNone/>
            </a:pPr>
            <a:endParaRPr lang="en-US" sz="1400" dirty="0"/>
          </a:p>
          <a:p>
            <a:pPr>
              <a:buFont typeface="Wingdings" panose="05000000000000000000" pitchFamily="2" charset="2"/>
              <a:buChar char="q"/>
            </a:pPr>
            <a:r>
              <a:rPr lang="en-US" sz="1400" dirty="0"/>
              <a:t>STD can be setup as contributory or non contributory or anything in between. Partially contributory plans are more common in the disability products</a:t>
            </a:r>
          </a:p>
          <a:p>
            <a:pPr marL="0" indent="0">
              <a:buNone/>
            </a:pPr>
            <a:endParaRPr lang="en-US" sz="1400" b="1" dirty="0"/>
          </a:p>
          <a:p>
            <a:pPr marL="0" indent="0">
              <a:buNone/>
            </a:pPr>
            <a:endParaRPr lang="en-US" sz="1400" b="1" dirty="0"/>
          </a:p>
          <a:p>
            <a:pPr marL="0" indent="0">
              <a:buNone/>
            </a:pPr>
            <a:endParaRPr lang="en-US" sz="1400" dirty="0"/>
          </a:p>
        </p:txBody>
      </p:sp>
      <p:sp>
        <p:nvSpPr>
          <p:cNvPr id="4" name="Footer Placeholder 3"/>
          <p:cNvSpPr>
            <a:spLocks noGrp="1"/>
          </p:cNvSpPr>
          <p:nvPr>
            <p:ph type="ftr" sz="quarter" idx="11"/>
          </p:nvPr>
        </p:nvSpPr>
        <p:spPr/>
        <p:txBody>
          <a:bodyPr/>
          <a:lstStyle/>
          <a:p>
            <a:r>
              <a:rPr lang="en-US" smtClean="0"/>
              <a:t>Capgemini Public</a:t>
            </a:r>
            <a:endParaRPr lang="en-US" dirty="0"/>
          </a:p>
        </p:txBody>
      </p:sp>
    </p:spTree>
    <p:extLst>
      <p:ext uri="{BB962C8B-B14F-4D97-AF65-F5344CB8AC3E}">
        <p14:creationId xmlns:p14="http://schemas.microsoft.com/office/powerpoint/2010/main" val="2862367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sz="2400" dirty="0" smtClean="0"/>
              <a:t>Short Term Disability (STD) – Needs to be confirmed</a:t>
            </a:r>
            <a:endParaRPr lang="en-US" sz="2400" dirty="0"/>
          </a:p>
        </p:txBody>
      </p:sp>
      <p:sp>
        <p:nvSpPr>
          <p:cNvPr id="3" name="Content Placeholder 2"/>
          <p:cNvSpPr>
            <a:spLocks noGrp="1"/>
          </p:cNvSpPr>
          <p:nvPr>
            <p:ph idx="1"/>
          </p:nvPr>
        </p:nvSpPr>
        <p:spPr>
          <a:xfrm>
            <a:off x="150125" y="1405720"/>
            <a:ext cx="8884693" cy="5213445"/>
          </a:xfrm>
        </p:spPr>
        <p:txBody>
          <a:bodyPr/>
          <a:lstStyle/>
          <a:p>
            <a:pPr>
              <a:buFont typeface="Wingdings" panose="05000000000000000000" pitchFamily="2" charset="2"/>
              <a:buChar char="q"/>
            </a:pPr>
            <a:r>
              <a:rPr lang="en-US" sz="1400" dirty="0"/>
              <a:t>STD has many different </a:t>
            </a:r>
            <a:r>
              <a:rPr lang="en-US" sz="1400" dirty="0" smtClean="0"/>
              <a:t>variations, the </a:t>
            </a:r>
            <a:r>
              <a:rPr lang="en-US" sz="1400" dirty="0"/>
              <a:t>3 most important are cash sickness, cash sickness supplemental and </a:t>
            </a:r>
            <a:r>
              <a:rPr lang="en-US" sz="1400" dirty="0" smtClean="0"/>
              <a:t>ASO</a:t>
            </a:r>
          </a:p>
          <a:p>
            <a:pPr>
              <a:buFont typeface="Wingdings" panose="05000000000000000000" pitchFamily="2" charset="2"/>
              <a:buChar char="q"/>
            </a:pPr>
            <a:endParaRPr lang="en-US" sz="1400" b="1" dirty="0"/>
          </a:p>
          <a:p>
            <a:pPr>
              <a:buFont typeface="Wingdings" panose="05000000000000000000" pitchFamily="2" charset="2"/>
              <a:buChar char="q"/>
            </a:pPr>
            <a:r>
              <a:rPr lang="en-US" sz="1400" dirty="0"/>
              <a:t>Cash sickness refers to an STD plan that is required by the state the employee works in. Only certain states require STD </a:t>
            </a:r>
            <a:r>
              <a:rPr lang="en-US" sz="1400" dirty="0" smtClean="0"/>
              <a:t>cash sickness</a:t>
            </a:r>
            <a:r>
              <a:rPr lang="en-US" sz="1400" dirty="0"/>
              <a:t>, SPARC </a:t>
            </a:r>
            <a:r>
              <a:rPr lang="en-US" sz="1400" dirty="0" smtClean="0"/>
              <a:t>currently </a:t>
            </a:r>
            <a:r>
              <a:rPr lang="en-US" sz="1400" dirty="0"/>
              <a:t>supports cash sickness plans for New York, Hawaii and New Jersey. California, Puerto Rico and Rhode </a:t>
            </a:r>
            <a:r>
              <a:rPr lang="en-US" sz="1400" dirty="0" smtClean="0"/>
              <a:t>Island. </a:t>
            </a:r>
            <a:r>
              <a:rPr lang="en-US" sz="1400" dirty="0"/>
              <a:t>Simply by working in one of these states the employer is required to carry STD coverage </a:t>
            </a:r>
            <a:r>
              <a:rPr lang="en-US" sz="1400" dirty="0" smtClean="0"/>
              <a:t>for the </a:t>
            </a:r>
            <a:r>
              <a:rPr lang="en-US" sz="1400" dirty="0"/>
              <a:t>employees. The only difference between cash sickness and regular STD is that most of the plan design </a:t>
            </a:r>
            <a:r>
              <a:rPr lang="en-US" sz="1400" dirty="0" smtClean="0"/>
              <a:t>features are based on </a:t>
            </a:r>
            <a:r>
              <a:rPr lang="en-US" sz="1400" dirty="0"/>
              <a:t>state </a:t>
            </a:r>
            <a:r>
              <a:rPr lang="en-US" sz="1400" dirty="0" smtClean="0"/>
              <a:t>established levels. </a:t>
            </a:r>
            <a:r>
              <a:rPr lang="en-US" sz="1400" dirty="0"/>
              <a:t>For instance all NY cash sickness plans require a 26 week duration and a $170 </a:t>
            </a:r>
            <a:r>
              <a:rPr lang="en-US" sz="1400" dirty="0" smtClean="0"/>
              <a:t>maximum, this cannot be increased or decreased for a cash sickness plan. </a:t>
            </a:r>
            <a:endParaRPr lang="en-US" sz="1400" b="1" dirty="0" smtClean="0"/>
          </a:p>
          <a:p>
            <a:pPr>
              <a:buFont typeface="Wingdings" panose="05000000000000000000" pitchFamily="2" charset="2"/>
              <a:buChar char="q"/>
            </a:pPr>
            <a:endParaRPr lang="en-US" sz="1400" b="1" dirty="0" smtClean="0"/>
          </a:p>
          <a:p>
            <a:pPr>
              <a:buFont typeface="Wingdings" panose="05000000000000000000" pitchFamily="2" charset="2"/>
              <a:buChar char="q"/>
            </a:pPr>
            <a:r>
              <a:rPr lang="en-US" sz="1400" dirty="0" smtClean="0"/>
              <a:t>Cash </a:t>
            </a:r>
            <a:r>
              <a:rPr lang="en-US" sz="1400" dirty="0"/>
              <a:t>sickness supplemental refers a normal STD plan that covers people who work in a cash sickness state. Some fields in SPARC indicate which state and that the plan is supplemental</a:t>
            </a:r>
            <a:r>
              <a:rPr lang="en-US" sz="1400" dirty="0" smtClean="0"/>
              <a:t>. These plans are significantly less expensive than normal STD plans, because the benefit from the cash sickness coverage is deducted from the total benefit. </a:t>
            </a:r>
            <a:r>
              <a:rPr lang="en-US" sz="1400" dirty="0"/>
              <a:t>For example a NY employee who earned enough to be paid $1000 benefit paid from a supplemental plan would only receive $830 because the $170 NY benefit would be subtracted from the payment.</a:t>
            </a:r>
            <a:endParaRPr lang="en-US" sz="1400" b="1" dirty="0"/>
          </a:p>
          <a:p>
            <a:pPr>
              <a:buFont typeface="Wingdings" panose="05000000000000000000" pitchFamily="2" charset="2"/>
              <a:buChar char="q"/>
            </a:pPr>
            <a:endParaRPr lang="en-US" sz="1400" b="1" dirty="0"/>
          </a:p>
          <a:p>
            <a:pPr>
              <a:buFont typeface="Wingdings" panose="05000000000000000000" pitchFamily="2" charset="2"/>
              <a:buChar char="q"/>
            </a:pPr>
            <a:r>
              <a:rPr lang="en-US" sz="1400" dirty="0"/>
              <a:t>Administrative Services Only (ASO): </a:t>
            </a:r>
            <a:r>
              <a:rPr lang="en-US" sz="1400" dirty="0" smtClean="0"/>
              <a:t>ASO plans look </a:t>
            </a:r>
            <a:r>
              <a:rPr lang="en-US" sz="1400" dirty="0"/>
              <a:t>very similar to a normal STD plan. The only difference is that the ASO field in SPARC= Yes and the rates are input </a:t>
            </a:r>
            <a:r>
              <a:rPr lang="en-US" sz="1400" dirty="0" smtClean="0"/>
              <a:t>differently. For </a:t>
            </a:r>
            <a:r>
              <a:rPr lang="en-US" sz="1400" dirty="0"/>
              <a:t>normal STD Prudential takes in premium from the client and when one of the employees is sick or injured Prudential pays money to the employee. For ASO Prudential collects an </a:t>
            </a:r>
            <a:r>
              <a:rPr lang="en-US" sz="1400" dirty="0" smtClean="0"/>
              <a:t>administrative </a:t>
            </a:r>
            <a:r>
              <a:rPr lang="en-US" sz="1400" dirty="0"/>
              <a:t>fee from the client and gives the client advice on how to pay claims, file paper work etc. The employer pays the claims not </a:t>
            </a:r>
            <a:r>
              <a:rPr lang="en-US" sz="1400" dirty="0" smtClean="0"/>
              <a:t>Prudential</a:t>
            </a:r>
          </a:p>
          <a:p>
            <a:pPr marL="0" indent="0">
              <a:buNone/>
            </a:pPr>
            <a:endParaRPr lang="en-US" sz="1400" b="1" dirty="0"/>
          </a:p>
          <a:p>
            <a:pPr marL="0" indent="0">
              <a:buNone/>
            </a:pPr>
            <a:endParaRPr lang="en-US" sz="1400" b="1" dirty="0"/>
          </a:p>
          <a:p>
            <a:pPr marL="0" indent="0">
              <a:buNone/>
            </a:pPr>
            <a:endParaRPr lang="en-US" sz="1400" dirty="0"/>
          </a:p>
        </p:txBody>
      </p:sp>
      <p:sp>
        <p:nvSpPr>
          <p:cNvPr id="4" name="Footer Placeholder 3"/>
          <p:cNvSpPr>
            <a:spLocks noGrp="1"/>
          </p:cNvSpPr>
          <p:nvPr>
            <p:ph type="ftr" sz="quarter" idx="11"/>
          </p:nvPr>
        </p:nvSpPr>
        <p:spPr/>
        <p:txBody>
          <a:bodyPr/>
          <a:lstStyle/>
          <a:p>
            <a:r>
              <a:rPr lang="en-US" smtClean="0"/>
              <a:t>Capgemini Public</a:t>
            </a:r>
            <a:endParaRPr lang="en-US" dirty="0"/>
          </a:p>
        </p:txBody>
      </p:sp>
    </p:spTree>
    <p:extLst>
      <p:ext uri="{BB962C8B-B14F-4D97-AF65-F5344CB8AC3E}">
        <p14:creationId xmlns:p14="http://schemas.microsoft.com/office/powerpoint/2010/main" val="18476032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sz="2400" dirty="0" smtClean="0"/>
              <a:t>Long Term Disability (LTD)</a:t>
            </a:r>
            <a:endParaRPr lang="en-US" sz="2400" dirty="0"/>
          </a:p>
        </p:txBody>
      </p:sp>
      <p:sp>
        <p:nvSpPr>
          <p:cNvPr id="3" name="Content Placeholder 2"/>
          <p:cNvSpPr>
            <a:spLocks noGrp="1"/>
          </p:cNvSpPr>
          <p:nvPr>
            <p:ph idx="1"/>
          </p:nvPr>
        </p:nvSpPr>
        <p:spPr>
          <a:xfrm>
            <a:off x="150125" y="1528550"/>
            <a:ext cx="8884693" cy="5213445"/>
          </a:xfrm>
        </p:spPr>
        <p:txBody>
          <a:bodyPr/>
          <a:lstStyle/>
          <a:p>
            <a:pPr>
              <a:buFont typeface="Wingdings" panose="05000000000000000000" pitchFamily="2" charset="2"/>
              <a:buChar char="q"/>
            </a:pPr>
            <a:r>
              <a:rPr lang="en-US" sz="1400" dirty="0"/>
              <a:t>L</a:t>
            </a:r>
            <a:r>
              <a:rPr lang="en-US" sz="1400" dirty="0" smtClean="0"/>
              <a:t>TD </a:t>
            </a:r>
            <a:r>
              <a:rPr lang="en-US" sz="1400" dirty="0"/>
              <a:t>is a disability product that pays the employee a benefit if they become disabled due to accident or sickness. LTD typically pays out a percentage of the employee’s monthly salary up to a defined </a:t>
            </a:r>
            <a:r>
              <a:rPr lang="en-US" sz="1400" dirty="0" smtClean="0"/>
              <a:t>maximum</a:t>
            </a:r>
          </a:p>
          <a:p>
            <a:pPr marL="0" indent="0">
              <a:buNone/>
            </a:pPr>
            <a:endParaRPr lang="en-US" sz="1400" dirty="0"/>
          </a:p>
          <a:p>
            <a:pPr>
              <a:buFont typeface="Wingdings" panose="05000000000000000000" pitchFamily="2" charset="2"/>
              <a:buChar char="q"/>
            </a:pPr>
            <a:r>
              <a:rPr lang="en-US" sz="1400" dirty="0"/>
              <a:t>LTD will only cover accidents or sicknesses that cause the employee to miss work for an extended period of time. This is called the elimination period unlike STD the LTD elimination period is not divided into an accident and sickness </a:t>
            </a:r>
            <a:r>
              <a:rPr lang="en-US" sz="1400" dirty="0" smtClean="0"/>
              <a:t>component</a:t>
            </a:r>
          </a:p>
          <a:p>
            <a:pPr>
              <a:buFont typeface="Wingdings" panose="05000000000000000000" pitchFamily="2" charset="2"/>
              <a:buChar char="q"/>
            </a:pPr>
            <a:r>
              <a:rPr lang="en-US" sz="1400" dirty="0"/>
              <a:t>Because LTD can pay benefits for a very long period of time the duration has 2 pieces: </a:t>
            </a:r>
            <a:r>
              <a:rPr lang="en-US" sz="1400" u="sng" dirty="0" smtClean="0"/>
              <a:t>Own Occupation </a:t>
            </a:r>
            <a:r>
              <a:rPr lang="en-US" sz="1400" u="sng" dirty="0"/>
              <a:t>and Regular Occupation</a:t>
            </a:r>
            <a:r>
              <a:rPr lang="en-US" sz="1400" dirty="0"/>
              <a:t>. The own occupation duration would pay benefits for as long as  </a:t>
            </a:r>
            <a:r>
              <a:rPr lang="en-US" sz="1400" dirty="0" smtClean="0"/>
              <a:t>one cannot </a:t>
            </a:r>
            <a:r>
              <a:rPr lang="en-US" sz="1400" dirty="0"/>
              <a:t>return to </a:t>
            </a:r>
            <a:r>
              <a:rPr lang="en-US" sz="1400" dirty="0" smtClean="0"/>
              <a:t>their </a:t>
            </a:r>
            <a:r>
              <a:rPr lang="en-US" sz="1400" dirty="0"/>
              <a:t>prior job. The regular occupation pays benefits for as long as </a:t>
            </a:r>
            <a:r>
              <a:rPr lang="en-US" sz="1400" dirty="0" smtClean="0"/>
              <a:t>one cannot  </a:t>
            </a:r>
            <a:r>
              <a:rPr lang="en-US" sz="1400" dirty="0"/>
              <a:t>return to a job appropriate to </a:t>
            </a:r>
            <a:r>
              <a:rPr lang="en-US" sz="1400" dirty="0" smtClean="0"/>
              <a:t>his </a:t>
            </a:r>
            <a:r>
              <a:rPr lang="en-US" sz="1400" dirty="0"/>
              <a:t>education. Own Occupation durations are typically much shorter than regular occupation </a:t>
            </a:r>
            <a:r>
              <a:rPr lang="en-US" sz="1400" dirty="0" smtClean="0"/>
              <a:t>durations</a:t>
            </a:r>
          </a:p>
          <a:p>
            <a:pPr marL="0" indent="0">
              <a:buNone/>
            </a:pPr>
            <a:endParaRPr lang="en-US" sz="1400" dirty="0" smtClean="0"/>
          </a:p>
          <a:p>
            <a:pPr>
              <a:buFont typeface="Wingdings" panose="05000000000000000000" pitchFamily="2" charset="2"/>
              <a:buChar char="q"/>
            </a:pPr>
            <a:r>
              <a:rPr lang="en-US" sz="1400" dirty="0"/>
              <a:t>LTD can be setup as contributory or non contributory or anything in between. Partially contributory plans are more common in the disability products</a:t>
            </a:r>
          </a:p>
          <a:p>
            <a:pPr>
              <a:buFont typeface="Wingdings" panose="05000000000000000000" pitchFamily="2" charset="2"/>
              <a:buChar char="q"/>
            </a:pPr>
            <a:endParaRPr lang="en-US" sz="1400" dirty="0"/>
          </a:p>
          <a:p>
            <a:pPr>
              <a:buFont typeface="Wingdings" panose="05000000000000000000" pitchFamily="2" charset="2"/>
              <a:buChar char="q"/>
            </a:pPr>
            <a:r>
              <a:rPr lang="en-US" sz="1400" dirty="0"/>
              <a:t>LTD rates are usually single flat rates but can be age banded</a:t>
            </a:r>
          </a:p>
        </p:txBody>
      </p:sp>
      <p:sp>
        <p:nvSpPr>
          <p:cNvPr id="4" name="Footer Placeholder 3"/>
          <p:cNvSpPr>
            <a:spLocks noGrp="1"/>
          </p:cNvSpPr>
          <p:nvPr>
            <p:ph type="ftr" sz="quarter" idx="11"/>
          </p:nvPr>
        </p:nvSpPr>
        <p:spPr/>
        <p:txBody>
          <a:bodyPr/>
          <a:lstStyle/>
          <a:p>
            <a:r>
              <a:rPr lang="en-US" smtClean="0"/>
              <a:t>Capgemini Public</a:t>
            </a:r>
            <a:endParaRPr lang="en-US" dirty="0"/>
          </a:p>
        </p:txBody>
      </p:sp>
    </p:spTree>
    <p:extLst>
      <p:ext uri="{BB962C8B-B14F-4D97-AF65-F5344CB8AC3E}">
        <p14:creationId xmlns:p14="http://schemas.microsoft.com/office/powerpoint/2010/main" val="14580889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sz="2400" dirty="0" smtClean="0"/>
              <a:t>Dental</a:t>
            </a:r>
            <a:endParaRPr lang="en-US" sz="2400" dirty="0"/>
          </a:p>
        </p:txBody>
      </p:sp>
      <p:sp>
        <p:nvSpPr>
          <p:cNvPr id="3" name="Content Placeholder 2"/>
          <p:cNvSpPr>
            <a:spLocks noGrp="1"/>
          </p:cNvSpPr>
          <p:nvPr>
            <p:ph idx="1"/>
          </p:nvPr>
        </p:nvSpPr>
        <p:spPr>
          <a:xfrm>
            <a:off x="150125" y="1528550"/>
            <a:ext cx="8884693" cy="5213445"/>
          </a:xfrm>
        </p:spPr>
        <p:txBody>
          <a:bodyPr/>
          <a:lstStyle/>
          <a:p>
            <a:pPr>
              <a:buFont typeface="Wingdings" panose="05000000000000000000" pitchFamily="2" charset="2"/>
              <a:buChar char="q"/>
            </a:pPr>
            <a:endParaRPr lang="en-US" sz="1400" dirty="0"/>
          </a:p>
        </p:txBody>
      </p:sp>
      <p:sp>
        <p:nvSpPr>
          <p:cNvPr id="4" name="Footer Placeholder 3"/>
          <p:cNvSpPr>
            <a:spLocks noGrp="1"/>
          </p:cNvSpPr>
          <p:nvPr>
            <p:ph type="ftr" sz="quarter" idx="11"/>
          </p:nvPr>
        </p:nvSpPr>
        <p:spPr/>
        <p:txBody>
          <a:bodyPr/>
          <a:lstStyle/>
          <a:p>
            <a:r>
              <a:rPr lang="en-US" smtClean="0"/>
              <a:t>Capgemini Public</a:t>
            </a:r>
            <a:endParaRPr lang="en-US" dirty="0"/>
          </a:p>
        </p:txBody>
      </p:sp>
    </p:spTree>
    <p:extLst>
      <p:ext uri="{BB962C8B-B14F-4D97-AF65-F5344CB8AC3E}">
        <p14:creationId xmlns:p14="http://schemas.microsoft.com/office/powerpoint/2010/main" val="28127808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sz="2400" dirty="0" smtClean="0"/>
              <a:t>Absence Service</a:t>
            </a:r>
            <a:endParaRPr lang="en-US" sz="2400" dirty="0"/>
          </a:p>
        </p:txBody>
      </p:sp>
      <p:sp>
        <p:nvSpPr>
          <p:cNvPr id="3" name="Content Placeholder 2"/>
          <p:cNvSpPr>
            <a:spLocks noGrp="1"/>
          </p:cNvSpPr>
          <p:nvPr>
            <p:ph idx="1"/>
          </p:nvPr>
        </p:nvSpPr>
        <p:spPr>
          <a:xfrm>
            <a:off x="150125" y="1528550"/>
            <a:ext cx="8884693" cy="5213445"/>
          </a:xfrm>
        </p:spPr>
        <p:txBody>
          <a:bodyPr/>
          <a:lstStyle/>
          <a:p>
            <a:pPr>
              <a:buFont typeface="Wingdings" panose="05000000000000000000" pitchFamily="2" charset="2"/>
              <a:buChar char="q"/>
            </a:pPr>
            <a:endParaRPr lang="en-US" sz="1400" dirty="0"/>
          </a:p>
        </p:txBody>
      </p:sp>
      <p:sp>
        <p:nvSpPr>
          <p:cNvPr id="4" name="Footer Placeholder 3"/>
          <p:cNvSpPr>
            <a:spLocks noGrp="1"/>
          </p:cNvSpPr>
          <p:nvPr>
            <p:ph type="ftr" sz="quarter" idx="11"/>
          </p:nvPr>
        </p:nvSpPr>
        <p:spPr/>
        <p:txBody>
          <a:bodyPr/>
          <a:lstStyle/>
          <a:p>
            <a:r>
              <a:rPr lang="en-US" smtClean="0"/>
              <a:t>Capgemini Public</a:t>
            </a:r>
            <a:endParaRPr lang="en-US" dirty="0"/>
          </a:p>
        </p:txBody>
      </p:sp>
    </p:spTree>
    <p:extLst>
      <p:ext uri="{BB962C8B-B14F-4D97-AF65-F5344CB8AC3E}">
        <p14:creationId xmlns:p14="http://schemas.microsoft.com/office/powerpoint/2010/main" val="3972260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184107" cy="811247"/>
          </a:xfrm>
        </p:spPr>
        <p:txBody>
          <a:bodyPr/>
          <a:lstStyle/>
          <a:p>
            <a:r>
              <a:rPr lang="en-US" dirty="0" smtClean="0"/>
              <a:t>Business terminologies in SPARC</a:t>
            </a:r>
            <a:endParaRPr lang="en-US" dirty="0"/>
          </a:p>
        </p:txBody>
      </p:sp>
      <p:sp>
        <p:nvSpPr>
          <p:cNvPr id="3" name="Content Placeholder 2"/>
          <p:cNvSpPr>
            <a:spLocks noGrp="1"/>
          </p:cNvSpPr>
          <p:nvPr>
            <p:ph idx="1"/>
          </p:nvPr>
        </p:nvSpPr>
        <p:spPr>
          <a:xfrm>
            <a:off x="204716" y="1450076"/>
            <a:ext cx="8761864" cy="5128145"/>
          </a:xfrm>
        </p:spPr>
        <p:txBody>
          <a:bodyPr/>
          <a:lstStyle/>
          <a:p>
            <a:pPr marL="0" indent="0">
              <a:buNone/>
            </a:pPr>
            <a:r>
              <a:rPr lang="en-US" sz="1400" b="1" dirty="0" smtClean="0"/>
              <a:t>Amount Of Insurance </a:t>
            </a:r>
            <a:r>
              <a:rPr lang="en-US" sz="1400" dirty="0" smtClean="0"/>
              <a:t>– Used to specify the insurance coverage. Can have options such as ‘multiple of earnings’, ‘flat dollar amount’, ‘multiple of earnings +- flat dollar amount’</a:t>
            </a:r>
          </a:p>
          <a:p>
            <a:pPr marL="0" indent="0">
              <a:buNone/>
            </a:pPr>
            <a:endParaRPr lang="en-US" sz="1400" dirty="0"/>
          </a:p>
          <a:p>
            <a:pPr marL="0" indent="0">
              <a:buNone/>
            </a:pPr>
            <a:r>
              <a:rPr lang="en-US" sz="1400" b="1" dirty="0" smtClean="0"/>
              <a:t>Rounding Rule </a:t>
            </a:r>
            <a:r>
              <a:rPr lang="en-US" sz="1400" dirty="0" smtClean="0"/>
              <a:t>– Used to specify how the benefits will be rounded for claims and billing</a:t>
            </a:r>
          </a:p>
          <a:p>
            <a:pPr marL="0" indent="0">
              <a:buNone/>
            </a:pPr>
            <a:endParaRPr lang="en-US" sz="1400" dirty="0"/>
          </a:p>
          <a:p>
            <a:pPr marL="0" indent="0">
              <a:buNone/>
            </a:pPr>
            <a:r>
              <a:rPr lang="en-US" sz="1400" b="1" dirty="0" smtClean="0"/>
              <a:t>Age Reduction Schedule </a:t>
            </a:r>
            <a:r>
              <a:rPr lang="en-US" sz="1400" dirty="0"/>
              <a:t>- Indicates the Ages and percentages </a:t>
            </a:r>
            <a:r>
              <a:rPr lang="en-US" sz="1400" dirty="0" smtClean="0"/>
              <a:t>when </a:t>
            </a:r>
            <a:r>
              <a:rPr lang="en-US" sz="1400" dirty="0"/>
              <a:t>benefit will be reduced. If this field = “Other” a custom reduction is being </a:t>
            </a:r>
            <a:r>
              <a:rPr lang="en-US" sz="1400" dirty="0" smtClean="0"/>
              <a:t>used</a:t>
            </a:r>
          </a:p>
          <a:p>
            <a:pPr marL="0" indent="0">
              <a:buNone/>
            </a:pPr>
            <a:endParaRPr lang="en-US" sz="1400" dirty="0"/>
          </a:p>
          <a:p>
            <a:pPr marL="0" indent="0">
              <a:buNone/>
            </a:pPr>
            <a:r>
              <a:rPr lang="en-US" sz="1400" b="1" dirty="0" smtClean="0"/>
              <a:t>Living Benefit Option </a:t>
            </a:r>
            <a:r>
              <a:rPr lang="en-US" sz="1400" dirty="0" smtClean="0"/>
              <a:t>- Indicates </a:t>
            </a:r>
            <a:r>
              <a:rPr lang="en-US" sz="1400" dirty="0"/>
              <a:t>the conditions and amounts  of life insurance that can be paid prior to Employee’s </a:t>
            </a:r>
            <a:r>
              <a:rPr lang="en-US" sz="1400" dirty="0" smtClean="0"/>
              <a:t>death</a:t>
            </a:r>
          </a:p>
          <a:p>
            <a:pPr marL="0" indent="0">
              <a:buNone/>
            </a:pPr>
            <a:endParaRPr lang="en-US" sz="1400" dirty="0"/>
          </a:p>
          <a:p>
            <a:pPr marL="0" indent="0">
              <a:buNone/>
            </a:pPr>
            <a:r>
              <a:rPr lang="en-US" sz="1400" b="1" dirty="0" smtClean="0"/>
              <a:t>Portability - </a:t>
            </a:r>
            <a:r>
              <a:rPr lang="en-US" sz="1400" dirty="0" smtClean="0"/>
              <a:t> </a:t>
            </a:r>
            <a:r>
              <a:rPr lang="en-US" sz="1400" dirty="0"/>
              <a:t>A benefit allowing employees to keep Group Insurance Benefits after leaving their </a:t>
            </a:r>
            <a:r>
              <a:rPr lang="en-US" sz="1400" dirty="0" smtClean="0"/>
              <a:t>employer</a:t>
            </a:r>
          </a:p>
          <a:p>
            <a:pPr marL="0" indent="0">
              <a:buNone/>
            </a:pPr>
            <a:endParaRPr lang="en-US" sz="1400" dirty="0"/>
          </a:p>
          <a:p>
            <a:pPr marL="0" indent="0">
              <a:buNone/>
            </a:pPr>
            <a:r>
              <a:rPr lang="en-US" sz="1400" b="1" dirty="0"/>
              <a:t>Qualifying </a:t>
            </a:r>
            <a:r>
              <a:rPr lang="en-US" sz="1400" b="1" dirty="0" smtClean="0"/>
              <a:t>Age -</a:t>
            </a:r>
            <a:r>
              <a:rPr lang="en-US" sz="1400" dirty="0" smtClean="0"/>
              <a:t> This is used under disability provision</a:t>
            </a:r>
            <a:r>
              <a:rPr lang="en-US" sz="1400" dirty="0"/>
              <a:t>.</a:t>
            </a:r>
            <a:r>
              <a:rPr lang="en-US" sz="1400" dirty="0" smtClean="0"/>
              <a:t> It indicates the age at which the premiums would be waived/disabled in case of disability</a:t>
            </a:r>
          </a:p>
          <a:p>
            <a:pPr marL="0" indent="0">
              <a:buNone/>
            </a:pPr>
            <a:endParaRPr lang="en-US" sz="1400" dirty="0"/>
          </a:p>
          <a:p>
            <a:pPr marL="0" indent="0">
              <a:buNone/>
            </a:pPr>
            <a:r>
              <a:rPr lang="en-US" sz="1400" b="1" dirty="0" smtClean="0"/>
              <a:t>Evidence Of Insurability </a:t>
            </a:r>
            <a:r>
              <a:rPr lang="en-US" sz="1400" dirty="0" smtClean="0"/>
              <a:t>– It is providing medical information via </a:t>
            </a:r>
            <a:r>
              <a:rPr lang="en-US" sz="1400" dirty="0"/>
              <a:t>Short Form Health Questions for the applicable coverage. The responses to the Life and/or Life and Disability health questions will determine whether the coverage will be approved or if further medical information is </a:t>
            </a:r>
            <a:r>
              <a:rPr lang="en-US" sz="1400" dirty="0" smtClean="0"/>
              <a:t>required. This is usually required for late entrants.</a:t>
            </a:r>
          </a:p>
          <a:p>
            <a:pPr marL="0" indent="0">
              <a:buNone/>
            </a:pPr>
            <a:endParaRPr lang="en-US" sz="1600" dirty="0"/>
          </a:p>
          <a:p>
            <a:pPr marL="0" indent="0">
              <a:buNone/>
            </a:pPr>
            <a:r>
              <a:rPr lang="en-US" sz="1600" dirty="0" smtClean="0"/>
              <a:t> </a:t>
            </a:r>
            <a:endParaRPr lang="en-US" sz="1600" dirty="0"/>
          </a:p>
          <a:p>
            <a:pPr marL="0" indent="0">
              <a:buNone/>
            </a:pPr>
            <a:endParaRPr lang="en-US" sz="1600" dirty="0"/>
          </a:p>
          <a:p>
            <a:pPr marL="0" indent="0">
              <a:buNone/>
            </a:pPr>
            <a:endParaRPr lang="en-US" sz="1600" dirty="0"/>
          </a:p>
        </p:txBody>
      </p:sp>
      <p:sp>
        <p:nvSpPr>
          <p:cNvPr id="4" name="Footer Placeholder 3"/>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29346168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dirty="0" smtClean="0"/>
              <a:t>Business terminologies in SPARC</a:t>
            </a:r>
            <a:endParaRPr lang="en-US" dirty="0"/>
          </a:p>
        </p:txBody>
      </p:sp>
      <p:sp>
        <p:nvSpPr>
          <p:cNvPr id="3" name="Content Placeholder 2"/>
          <p:cNvSpPr>
            <a:spLocks noGrp="1"/>
          </p:cNvSpPr>
          <p:nvPr>
            <p:ph idx="1"/>
          </p:nvPr>
        </p:nvSpPr>
        <p:spPr>
          <a:xfrm>
            <a:off x="259308" y="1491019"/>
            <a:ext cx="8707272" cy="4773303"/>
          </a:xfrm>
        </p:spPr>
        <p:txBody>
          <a:bodyPr/>
          <a:lstStyle/>
          <a:p>
            <a:pPr marL="0" indent="0">
              <a:buNone/>
            </a:pPr>
            <a:r>
              <a:rPr lang="en-US" sz="1400" b="1" dirty="0" smtClean="0"/>
              <a:t>Contribution Arrangement -</a:t>
            </a:r>
            <a:r>
              <a:rPr lang="en-US" sz="1400" dirty="0" smtClean="0"/>
              <a:t> </a:t>
            </a:r>
            <a:r>
              <a:rPr lang="en-US" sz="1400" dirty="0"/>
              <a:t>Indicates who is paying for the insurance coverage Non-Contributory =Employer </a:t>
            </a:r>
            <a:r>
              <a:rPr lang="en-US" sz="1400" dirty="0" smtClean="0"/>
              <a:t>Paid and Contributory</a:t>
            </a:r>
            <a:r>
              <a:rPr lang="en-US" sz="1400" dirty="0"/>
              <a:t>= Employee </a:t>
            </a:r>
            <a:r>
              <a:rPr lang="en-US" sz="1400" dirty="0" smtClean="0"/>
              <a:t>Paid</a:t>
            </a:r>
          </a:p>
          <a:p>
            <a:pPr marL="0" indent="0">
              <a:buNone/>
            </a:pPr>
            <a:endParaRPr lang="en-US" sz="1400" dirty="0"/>
          </a:p>
          <a:p>
            <a:pPr marL="0" indent="0">
              <a:buNone/>
            </a:pPr>
            <a:r>
              <a:rPr lang="en-US" sz="1400" b="1" dirty="0"/>
              <a:t>Minimum Participation </a:t>
            </a:r>
            <a:r>
              <a:rPr lang="en-US" sz="1400" b="1" dirty="0" smtClean="0"/>
              <a:t>Percentage</a:t>
            </a:r>
            <a:r>
              <a:rPr lang="en-US" sz="1400" dirty="0"/>
              <a:t> </a:t>
            </a:r>
            <a:r>
              <a:rPr lang="en-US" sz="1400" dirty="0" smtClean="0"/>
              <a:t>- Indicates </a:t>
            </a:r>
            <a:r>
              <a:rPr lang="en-US" sz="1400" dirty="0"/>
              <a:t>the percentage of eligible </a:t>
            </a:r>
            <a:r>
              <a:rPr lang="en-US" sz="1400" dirty="0" smtClean="0"/>
              <a:t>employees </a:t>
            </a:r>
            <a:r>
              <a:rPr lang="en-US" sz="1400" dirty="0"/>
              <a:t>expected to participate in the plan</a:t>
            </a:r>
          </a:p>
          <a:p>
            <a:pPr marL="0" indent="0">
              <a:buNone/>
            </a:pPr>
            <a:endParaRPr lang="en-US" sz="1400" dirty="0"/>
          </a:p>
          <a:p>
            <a:pPr marL="0" indent="0">
              <a:buNone/>
            </a:pPr>
            <a:r>
              <a:rPr lang="en-US" sz="1400" b="1" dirty="0"/>
              <a:t>Rate </a:t>
            </a:r>
            <a:r>
              <a:rPr lang="en-US" sz="1400" b="1" dirty="0" smtClean="0"/>
              <a:t>Guarantee</a:t>
            </a:r>
            <a:r>
              <a:rPr lang="en-US" sz="1400" dirty="0" smtClean="0"/>
              <a:t> - </a:t>
            </a:r>
            <a:r>
              <a:rPr lang="en-US" sz="1400" dirty="0"/>
              <a:t>Indicates the amount of time that the rate for a particular product will stay in affect assuming the group continues to meet underwriting guidelines. This field along with the effective date are used to calculate the renewal </a:t>
            </a:r>
            <a:r>
              <a:rPr lang="en-US" sz="1400" dirty="0" smtClean="0"/>
              <a:t>date</a:t>
            </a:r>
          </a:p>
          <a:p>
            <a:pPr marL="0" indent="0">
              <a:buNone/>
            </a:pPr>
            <a:endParaRPr lang="en-US" sz="1400" dirty="0"/>
          </a:p>
          <a:p>
            <a:pPr marL="0" indent="0">
              <a:buNone/>
            </a:pPr>
            <a:r>
              <a:rPr lang="en-US" sz="1400" b="1" dirty="0"/>
              <a:t>Rate </a:t>
            </a:r>
            <a:r>
              <a:rPr lang="en-US" sz="1400" b="1" dirty="0" smtClean="0"/>
              <a:t>Expression -</a:t>
            </a:r>
            <a:r>
              <a:rPr lang="en-US" sz="1400" dirty="0" smtClean="0"/>
              <a:t> </a:t>
            </a:r>
            <a:r>
              <a:rPr lang="en-US" sz="1400" dirty="0"/>
              <a:t>Indicates the volume basis and period  the rate will be billed on. </a:t>
            </a:r>
            <a:r>
              <a:rPr lang="en-US" sz="1400" dirty="0" smtClean="0"/>
              <a:t>For e.g. per </a:t>
            </a:r>
            <a:r>
              <a:rPr lang="en-US" sz="1400" dirty="0"/>
              <a:t>1000 of volume per </a:t>
            </a:r>
            <a:r>
              <a:rPr lang="en-US" sz="1400" dirty="0" smtClean="0"/>
              <a:t>month</a:t>
            </a:r>
          </a:p>
          <a:p>
            <a:pPr marL="0" indent="0">
              <a:buNone/>
            </a:pPr>
            <a:endParaRPr lang="en-US" sz="1400" dirty="0"/>
          </a:p>
          <a:p>
            <a:pPr marL="0" indent="0">
              <a:buNone/>
            </a:pPr>
            <a:r>
              <a:rPr lang="en-US" sz="1400" b="1" dirty="0"/>
              <a:t>Age Banded </a:t>
            </a:r>
            <a:r>
              <a:rPr lang="en-US" sz="1400" b="1" dirty="0" smtClean="0"/>
              <a:t>Rating</a:t>
            </a:r>
            <a:r>
              <a:rPr lang="en-US" sz="1400" dirty="0"/>
              <a:t> </a:t>
            </a:r>
            <a:r>
              <a:rPr lang="en-US" sz="1400" dirty="0" smtClean="0"/>
              <a:t>- </a:t>
            </a:r>
            <a:r>
              <a:rPr lang="en-US" sz="1400" dirty="0"/>
              <a:t>Indicates whether the rates are differentiated by </a:t>
            </a:r>
            <a:r>
              <a:rPr lang="en-US" sz="1400" dirty="0" smtClean="0"/>
              <a:t>age</a:t>
            </a:r>
          </a:p>
          <a:p>
            <a:pPr marL="0" indent="0">
              <a:buNone/>
            </a:pPr>
            <a:endParaRPr lang="en-US" sz="1400" dirty="0"/>
          </a:p>
          <a:p>
            <a:pPr marL="0" indent="0">
              <a:buNone/>
            </a:pPr>
            <a:r>
              <a:rPr lang="en-US" sz="1400" b="1" dirty="0"/>
              <a:t>Guarantee </a:t>
            </a:r>
            <a:r>
              <a:rPr lang="en-US" sz="1400" b="1" dirty="0" smtClean="0"/>
              <a:t>Issue </a:t>
            </a:r>
            <a:r>
              <a:rPr lang="en-US" sz="1400" dirty="0" smtClean="0"/>
              <a:t>-  </a:t>
            </a:r>
            <a:r>
              <a:rPr lang="en-US" sz="1400" dirty="0"/>
              <a:t>Indicates the amount of coverage an employee can receive without giving evidence of good health. Guarantee Issue can also be expressed as a combination of multiple of earnings and Dollar amount.</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smtClean="0"/>
              <a:t> </a:t>
            </a:r>
            <a:endParaRPr lang="en-US" sz="1600" dirty="0"/>
          </a:p>
          <a:p>
            <a:pPr marL="0" indent="0">
              <a:buNone/>
            </a:pPr>
            <a:endParaRPr lang="en-US" sz="1600" dirty="0"/>
          </a:p>
          <a:p>
            <a:pPr marL="0" indent="0">
              <a:buNone/>
            </a:pPr>
            <a:endParaRPr lang="en-US" sz="1600" dirty="0"/>
          </a:p>
        </p:txBody>
      </p:sp>
      <p:sp>
        <p:nvSpPr>
          <p:cNvPr id="4" name="Footer Placeholder 3"/>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559516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dirty="0" smtClean="0"/>
              <a:t>Business terminologies in SPARC</a:t>
            </a:r>
            <a:endParaRPr lang="en-US" dirty="0"/>
          </a:p>
        </p:txBody>
      </p:sp>
      <p:sp>
        <p:nvSpPr>
          <p:cNvPr id="3" name="Content Placeholder 2"/>
          <p:cNvSpPr>
            <a:spLocks noGrp="1"/>
          </p:cNvSpPr>
          <p:nvPr>
            <p:ph idx="1"/>
          </p:nvPr>
        </p:nvSpPr>
        <p:spPr>
          <a:xfrm>
            <a:off x="122830" y="982639"/>
            <a:ext cx="9157648" cy="5158854"/>
          </a:xfrm>
        </p:spPr>
        <p:txBody>
          <a:bodyPr/>
          <a:lstStyle/>
          <a:p>
            <a:pPr marL="0" indent="0">
              <a:buNone/>
            </a:pPr>
            <a:r>
              <a:rPr lang="en-US" sz="1600" b="1" dirty="0" smtClean="0">
                <a:solidFill>
                  <a:srgbClr val="00B0F0"/>
                </a:solidFill>
              </a:rPr>
              <a:t>                                        </a:t>
            </a:r>
          </a:p>
          <a:p>
            <a:pPr marL="0" indent="0">
              <a:buNone/>
            </a:pPr>
            <a:r>
              <a:rPr lang="en-US" sz="1600" b="1" dirty="0" smtClean="0">
                <a:solidFill>
                  <a:srgbClr val="00B0F0"/>
                </a:solidFill>
              </a:rPr>
              <a:t>      </a:t>
            </a:r>
            <a:r>
              <a:rPr lang="en-US" sz="1400" b="1" dirty="0" smtClean="0">
                <a:solidFill>
                  <a:srgbClr val="00B0F0"/>
                </a:solidFill>
              </a:rPr>
              <a:t>                                           Terms Specific to Disability Products</a:t>
            </a:r>
          </a:p>
          <a:p>
            <a:pPr marL="0" indent="0">
              <a:buNone/>
            </a:pPr>
            <a:endParaRPr lang="en-US" sz="1400" b="1" dirty="0" smtClean="0"/>
          </a:p>
          <a:p>
            <a:pPr marL="0" indent="0">
              <a:buNone/>
            </a:pPr>
            <a:r>
              <a:rPr lang="en-US" sz="1400" b="1" dirty="0" smtClean="0"/>
              <a:t>Elimination Period -</a:t>
            </a:r>
            <a:r>
              <a:rPr lang="en-US" sz="1400" dirty="0" smtClean="0"/>
              <a:t> </a:t>
            </a:r>
            <a:r>
              <a:rPr lang="en-US" sz="1400" dirty="0"/>
              <a:t>Indicates length of time employee must be disabled before premium payments are </a:t>
            </a:r>
            <a:r>
              <a:rPr lang="en-US" sz="1400" dirty="0" smtClean="0"/>
              <a:t>suspended</a:t>
            </a:r>
          </a:p>
          <a:p>
            <a:pPr marL="0" indent="0">
              <a:buNone/>
            </a:pPr>
            <a:endParaRPr lang="en-US" sz="1400" dirty="0"/>
          </a:p>
          <a:p>
            <a:pPr marL="0" indent="0">
              <a:buNone/>
            </a:pPr>
            <a:r>
              <a:rPr lang="en-US" sz="1400" b="1" dirty="0"/>
              <a:t>Prudent Person pre </a:t>
            </a:r>
            <a:r>
              <a:rPr lang="en-US" sz="1400" b="1" dirty="0" smtClean="0"/>
              <a:t>ex Provision </a:t>
            </a:r>
            <a:r>
              <a:rPr lang="en-US" sz="1400" dirty="0" smtClean="0"/>
              <a:t>- </a:t>
            </a:r>
            <a:r>
              <a:rPr lang="en-US" sz="1400" dirty="0"/>
              <a:t>Indicates that </a:t>
            </a:r>
            <a:r>
              <a:rPr lang="en-US" sz="1400" dirty="0" smtClean="0"/>
              <a:t>benefits will not be for a sickness/injury </a:t>
            </a:r>
            <a:r>
              <a:rPr lang="en-US" sz="1400" dirty="0"/>
              <a:t>if </a:t>
            </a:r>
            <a:r>
              <a:rPr lang="en-US" sz="1400" dirty="0" smtClean="0"/>
              <a:t>the necessary/required treatment for it is not taken that would be taken by any normal person</a:t>
            </a:r>
          </a:p>
          <a:p>
            <a:pPr marL="0" indent="0">
              <a:buNone/>
            </a:pPr>
            <a:endParaRPr lang="en-US" sz="1400" b="1" dirty="0"/>
          </a:p>
          <a:p>
            <a:pPr marL="0" indent="0">
              <a:buNone/>
            </a:pPr>
            <a:r>
              <a:rPr lang="en-US" sz="1400" b="1" dirty="0"/>
              <a:t>Partial </a:t>
            </a:r>
            <a:r>
              <a:rPr lang="en-US" sz="1400" b="1" dirty="0" smtClean="0"/>
              <a:t>Disability </a:t>
            </a:r>
            <a:r>
              <a:rPr lang="en-US" sz="1400" dirty="0" smtClean="0"/>
              <a:t>-  This field in SPARC indicates </a:t>
            </a:r>
            <a:r>
              <a:rPr lang="en-US" sz="1400" dirty="0"/>
              <a:t>if </a:t>
            </a:r>
            <a:r>
              <a:rPr lang="en-US" sz="1400" dirty="0" smtClean="0"/>
              <a:t>partial </a:t>
            </a:r>
            <a:r>
              <a:rPr lang="en-US" sz="1400" dirty="0"/>
              <a:t>benefits </a:t>
            </a:r>
            <a:r>
              <a:rPr lang="en-US" sz="1400" dirty="0" smtClean="0"/>
              <a:t>would be paid if a person is less </a:t>
            </a:r>
            <a:r>
              <a:rPr lang="en-US" sz="1400" dirty="0"/>
              <a:t>than completely </a:t>
            </a:r>
            <a:r>
              <a:rPr lang="en-US" sz="1400" dirty="0" smtClean="0"/>
              <a:t>disabled</a:t>
            </a:r>
          </a:p>
          <a:p>
            <a:pPr marL="0" indent="0">
              <a:buNone/>
            </a:pPr>
            <a:endParaRPr lang="en-US" sz="1400" dirty="0"/>
          </a:p>
          <a:p>
            <a:pPr marL="0" indent="0">
              <a:buNone/>
            </a:pPr>
            <a:r>
              <a:rPr lang="en-US" sz="1400" b="1" dirty="0"/>
              <a:t>Regular </a:t>
            </a:r>
            <a:r>
              <a:rPr lang="en-US" sz="1400" b="1" dirty="0" smtClean="0"/>
              <a:t>Occupation </a:t>
            </a:r>
            <a:r>
              <a:rPr lang="en-US" sz="1400" dirty="0" smtClean="0"/>
              <a:t>- </a:t>
            </a:r>
            <a:r>
              <a:rPr lang="en-US" sz="1400" dirty="0"/>
              <a:t>This is the amount of time that Prudential will pay a benefit while an employee cannot work at there current job. After this time they have to be disabled enough to not work at a job appropriate for </a:t>
            </a:r>
            <a:r>
              <a:rPr lang="en-US" sz="1400" dirty="0" smtClean="0"/>
              <a:t>their </a:t>
            </a:r>
            <a:r>
              <a:rPr lang="en-US" sz="1400" dirty="0"/>
              <a:t>education</a:t>
            </a:r>
          </a:p>
          <a:p>
            <a:pPr marL="0" indent="0">
              <a:buNone/>
            </a:pPr>
            <a:endParaRPr lang="en-US" sz="1400" b="1" dirty="0" smtClean="0"/>
          </a:p>
          <a:p>
            <a:pPr marL="0" indent="0">
              <a:buNone/>
            </a:pPr>
            <a:r>
              <a:rPr lang="en-US" sz="1400" b="1" dirty="0" smtClean="0"/>
              <a:t>Return </a:t>
            </a:r>
            <a:r>
              <a:rPr lang="en-US" sz="1400" b="1" dirty="0"/>
              <a:t>to Work </a:t>
            </a:r>
            <a:r>
              <a:rPr lang="en-US" sz="1400" b="1" dirty="0" smtClean="0"/>
              <a:t>Incentive </a:t>
            </a:r>
            <a:r>
              <a:rPr lang="en-US" sz="1400" dirty="0" smtClean="0"/>
              <a:t>- </a:t>
            </a:r>
            <a:r>
              <a:rPr lang="en-US" sz="1400" dirty="0"/>
              <a:t>This is a benefit that pays money if the employee attempts to return to there job even on a part time </a:t>
            </a:r>
            <a:r>
              <a:rPr lang="en-US" sz="1400" dirty="0" smtClean="0"/>
              <a:t>basis</a:t>
            </a:r>
          </a:p>
          <a:p>
            <a:pPr marL="0" indent="0">
              <a:buNone/>
            </a:pPr>
            <a:endParaRPr lang="en-US" sz="1400" dirty="0"/>
          </a:p>
          <a:p>
            <a:pPr marL="0" indent="0">
              <a:buNone/>
            </a:pPr>
            <a:r>
              <a:rPr lang="en-US" sz="1400" b="1" dirty="0"/>
              <a:t>Employee Catastrophic benefit </a:t>
            </a:r>
            <a:r>
              <a:rPr lang="en-US" sz="1400" dirty="0"/>
              <a:t>- Pays the employee and additional benefit if they cannot perform 2 activities of daily life (ex. </a:t>
            </a:r>
            <a:r>
              <a:rPr lang="en-US" sz="1400" dirty="0" smtClean="0"/>
              <a:t>Bathing, eating)</a:t>
            </a:r>
            <a:endParaRPr lang="en-US" sz="14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smtClean="0"/>
              <a:t> </a:t>
            </a:r>
            <a:endParaRPr lang="en-US" sz="1600" dirty="0"/>
          </a:p>
          <a:p>
            <a:pPr marL="0" indent="0">
              <a:buNone/>
            </a:pPr>
            <a:endParaRPr lang="en-US" sz="1600" dirty="0"/>
          </a:p>
          <a:p>
            <a:pPr marL="0" indent="0">
              <a:buNone/>
            </a:pPr>
            <a:endParaRPr lang="en-US" sz="1600" dirty="0"/>
          </a:p>
        </p:txBody>
      </p:sp>
      <p:sp>
        <p:nvSpPr>
          <p:cNvPr id="4" name="Footer Placeholder 3"/>
          <p:cNvSpPr>
            <a:spLocks noGrp="1"/>
          </p:cNvSpPr>
          <p:nvPr>
            <p:ph type="ftr" sz="quarter" idx="11"/>
          </p:nvPr>
        </p:nvSpPr>
        <p:spPr/>
        <p:txBody>
          <a:bodyPr/>
          <a:lstStyle/>
          <a:p>
            <a:r>
              <a:rPr lang="en-US" smtClean="0"/>
              <a:t>Capgemini Public</a:t>
            </a:r>
            <a:endParaRPr lang="en-US" dirty="0"/>
          </a:p>
        </p:txBody>
      </p:sp>
    </p:spTree>
    <p:extLst>
      <p:ext uri="{BB962C8B-B14F-4D97-AF65-F5344CB8AC3E}">
        <p14:creationId xmlns:p14="http://schemas.microsoft.com/office/powerpoint/2010/main" val="15583819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23" y="239629"/>
            <a:ext cx="8229600" cy="792162"/>
          </a:xfrm>
        </p:spPr>
        <p:txBody>
          <a:bodyPr/>
          <a:lstStyle/>
          <a:p>
            <a:r>
              <a:rPr lang="en-US" sz="2400" dirty="0" smtClean="0"/>
              <a:t>SPARC Module: RFP </a:t>
            </a:r>
            <a:r>
              <a:rPr lang="en-US" sz="2400" dirty="0"/>
              <a:t>(</a:t>
            </a:r>
            <a:r>
              <a:rPr lang="en-US" sz="2400" dirty="0" smtClean="0"/>
              <a:t> Request For Proposal)</a:t>
            </a:r>
            <a:endParaRPr lang="en-US" sz="2400" dirty="0"/>
          </a:p>
        </p:txBody>
      </p:sp>
      <p:sp>
        <p:nvSpPr>
          <p:cNvPr id="3" name="Content Placeholder 2"/>
          <p:cNvSpPr>
            <a:spLocks noGrp="1"/>
          </p:cNvSpPr>
          <p:nvPr>
            <p:ph idx="1"/>
          </p:nvPr>
        </p:nvSpPr>
        <p:spPr>
          <a:xfrm>
            <a:off x="442686" y="1361907"/>
            <a:ext cx="8229600" cy="4984302"/>
          </a:xfrm>
        </p:spPr>
        <p:txBody>
          <a:bodyPr/>
          <a:lstStyle/>
          <a:p>
            <a:pPr marL="0" indent="0">
              <a:buNone/>
            </a:pPr>
            <a:r>
              <a:rPr lang="en-US" sz="1400" dirty="0" smtClean="0"/>
              <a:t>The </a:t>
            </a:r>
            <a:r>
              <a:rPr lang="en-US" sz="1400" dirty="0"/>
              <a:t>proposal process is initiated by Link2GI (Mid/Large Market) or Epiphany (Small </a:t>
            </a:r>
            <a:r>
              <a:rPr lang="en-US" sz="1400" dirty="0" smtClean="0"/>
              <a:t>Market). </a:t>
            </a:r>
            <a:r>
              <a:rPr lang="en-US" sz="1400" dirty="0"/>
              <a:t>The amount of data entered in these proposals varies depending on the market segment.  Both Small and Mid/Large Market segment proposals capture data about:</a:t>
            </a:r>
          </a:p>
          <a:p>
            <a:pPr lvl="0">
              <a:buFont typeface="Wingdings" panose="05000000000000000000" pitchFamily="2" charset="2"/>
              <a:buChar char="ü"/>
            </a:pPr>
            <a:r>
              <a:rPr lang="en-US" sz="1400" dirty="0" smtClean="0"/>
              <a:t>The </a:t>
            </a:r>
            <a:r>
              <a:rPr lang="en-US" sz="1400" dirty="0"/>
              <a:t>company such as:</a:t>
            </a:r>
          </a:p>
          <a:p>
            <a:pPr lvl="1"/>
            <a:r>
              <a:rPr lang="en-US" sz="1400" dirty="0"/>
              <a:t>Standard Industry Code (SIC Code),  which assigns numbers to different industries ex. Lawyers are SIC Code 8111,  </a:t>
            </a:r>
          </a:p>
          <a:p>
            <a:pPr lvl="1"/>
            <a:r>
              <a:rPr lang="en-US" sz="1400" dirty="0"/>
              <a:t>Company Name </a:t>
            </a:r>
          </a:p>
          <a:p>
            <a:pPr lvl="1"/>
            <a:r>
              <a:rPr lang="en-US" sz="1400" dirty="0"/>
              <a:t>Company location.  </a:t>
            </a:r>
          </a:p>
          <a:p>
            <a:pPr lvl="0">
              <a:buFont typeface="Wingdings" panose="05000000000000000000" pitchFamily="2" charset="2"/>
              <a:buChar char="ü"/>
            </a:pPr>
            <a:r>
              <a:rPr lang="en-US" sz="1400" dirty="0" smtClean="0"/>
              <a:t>The </a:t>
            </a:r>
            <a:r>
              <a:rPr lang="en-US" sz="1400" dirty="0"/>
              <a:t>proposal </a:t>
            </a:r>
          </a:p>
          <a:p>
            <a:pPr lvl="1"/>
            <a:r>
              <a:rPr lang="en-US" sz="1400" dirty="0"/>
              <a:t>Effective date of coverage</a:t>
            </a:r>
          </a:p>
          <a:p>
            <a:pPr lvl="1"/>
            <a:r>
              <a:rPr lang="en-US" sz="1400" dirty="0"/>
              <a:t>Prudential Contacts (The people within Prudential working on the proposal)</a:t>
            </a:r>
          </a:p>
          <a:p>
            <a:pPr lvl="1"/>
            <a:r>
              <a:rPr lang="en-US" sz="1400" dirty="0"/>
              <a:t>The Broker</a:t>
            </a:r>
          </a:p>
          <a:p>
            <a:pPr>
              <a:buFont typeface="Wingdings" panose="05000000000000000000" pitchFamily="2" charset="2"/>
              <a:buChar char="ü"/>
            </a:pPr>
            <a:r>
              <a:rPr lang="en-US" sz="1400" dirty="0" smtClean="0"/>
              <a:t> </a:t>
            </a:r>
            <a:r>
              <a:rPr lang="en-US" sz="1400" dirty="0"/>
              <a:t>The plan design for each product. This plan design data accounts for 90% of the data within a </a:t>
            </a:r>
            <a:r>
              <a:rPr lang="en-US" sz="1400" dirty="0" smtClean="0"/>
              <a:t>proposal</a:t>
            </a:r>
          </a:p>
          <a:p>
            <a:pPr marL="0" indent="0">
              <a:buNone/>
            </a:pPr>
            <a:endParaRPr lang="en-US" sz="1400" dirty="0" smtClean="0"/>
          </a:p>
          <a:p>
            <a:pPr marL="0" indent="0">
              <a:buNone/>
            </a:pPr>
            <a:r>
              <a:rPr lang="en-US" sz="1400" dirty="0" smtClean="0"/>
              <a:t>Attached document shows the screens of RFP in SPARC</a:t>
            </a:r>
          </a:p>
          <a:p>
            <a:pPr marL="0" indent="0">
              <a:buNone/>
            </a:pPr>
            <a:endParaRPr lang="en-US" sz="1400" dirty="0"/>
          </a:p>
          <a:p>
            <a:pPr marL="0" indent="0">
              <a:buNone/>
            </a:pPr>
            <a:endParaRPr lang="en-US" sz="1400" dirty="0"/>
          </a:p>
          <a:p>
            <a:pPr marL="0" lvl="0" indent="0">
              <a:buNone/>
            </a:pPr>
            <a:endParaRPr lang="en-US" sz="1600" b="1" dirty="0"/>
          </a:p>
          <a:p>
            <a:pPr lvl="1"/>
            <a:endParaRPr lang="en-US" sz="1600" dirty="0"/>
          </a:p>
          <a:p>
            <a:pPr>
              <a:buFont typeface="Wingdings" panose="05000000000000000000" pitchFamily="2" charset="2"/>
              <a:buChar char="q"/>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r>
              <a:rPr lang="en-US" sz="1800" dirty="0" smtClean="0"/>
              <a:t>Attached document gives an overview of the screens in RFP in SPARC</a:t>
            </a:r>
            <a:endParaRPr lang="en-US" sz="1800" dirty="0"/>
          </a:p>
          <a:p>
            <a:pPr>
              <a:buFont typeface="Wingdings" panose="05000000000000000000" pitchFamily="2" charset="2"/>
              <a:buChar char="q"/>
            </a:pPr>
            <a:endParaRPr lang="en-US" sz="1800" dirty="0"/>
          </a:p>
          <a:p>
            <a:pPr marL="0" lvl="0" indent="0">
              <a:buNone/>
            </a:pPr>
            <a:endParaRPr lang="en-US" sz="2000" b="0" dirty="0"/>
          </a:p>
        </p:txBody>
      </p:sp>
      <p:sp>
        <p:nvSpPr>
          <p:cNvPr id="5" name="Footer Placeholder 4"/>
          <p:cNvSpPr>
            <a:spLocks noGrp="1"/>
          </p:cNvSpPr>
          <p:nvPr>
            <p:ph type="ftr" sz="quarter" idx="11"/>
          </p:nvPr>
        </p:nvSpPr>
        <p:spPr/>
        <p:txBody>
          <a:bodyPr/>
          <a:lstStyle/>
          <a:p>
            <a:r>
              <a:rPr lang="en-US" smtClean="0"/>
              <a:t>Capgemini Public</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959594186"/>
              </p:ext>
            </p:extLst>
          </p:nvPr>
        </p:nvGraphicFramePr>
        <p:xfrm>
          <a:off x="743803" y="5499836"/>
          <a:ext cx="914400" cy="771525"/>
        </p:xfrm>
        <a:graphic>
          <a:graphicData uri="http://schemas.openxmlformats.org/presentationml/2006/ole">
            <mc:AlternateContent xmlns:mc="http://schemas.openxmlformats.org/markup-compatibility/2006">
              <mc:Choice xmlns:v="urn:schemas-microsoft-com:vml" Requires="v">
                <p:oleObj spid="_x0000_s232521"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743803" y="54998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3774518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23" y="239629"/>
            <a:ext cx="8229600" cy="792162"/>
          </a:xfrm>
        </p:spPr>
        <p:txBody>
          <a:bodyPr/>
          <a:lstStyle/>
          <a:p>
            <a:r>
              <a:rPr lang="en-US" sz="2400" dirty="0" smtClean="0"/>
              <a:t>RFP Rating</a:t>
            </a:r>
            <a:endParaRPr lang="en-US" sz="2400" dirty="0"/>
          </a:p>
        </p:txBody>
      </p:sp>
      <p:sp>
        <p:nvSpPr>
          <p:cNvPr id="3" name="Content Placeholder 2"/>
          <p:cNvSpPr>
            <a:spLocks noGrp="1"/>
          </p:cNvSpPr>
          <p:nvPr>
            <p:ph idx="1"/>
          </p:nvPr>
        </p:nvSpPr>
        <p:spPr>
          <a:xfrm>
            <a:off x="109182" y="1361907"/>
            <a:ext cx="8898340" cy="4997950"/>
          </a:xfrm>
        </p:spPr>
        <p:txBody>
          <a:bodyPr/>
          <a:lstStyle/>
          <a:p>
            <a:pPr marL="0" lvl="0" indent="0">
              <a:buNone/>
            </a:pPr>
            <a:r>
              <a:rPr lang="en-US" sz="1500" dirty="0"/>
              <a:t>Small Market proposals go through a portion of SPARC called the Trilogy Rating Engine. The Trilogy Rating Engine </a:t>
            </a:r>
            <a:r>
              <a:rPr lang="en-US" sz="1500" dirty="0" smtClean="0"/>
              <a:t>evaluates and calculates </a:t>
            </a:r>
            <a:r>
              <a:rPr lang="en-US" sz="1500" dirty="0"/>
              <a:t>the plan design, the Census information and the client information to determine how much each product should </a:t>
            </a:r>
            <a:r>
              <a:rPr lang="en-US" sz="1500" dirty="0" smtClean="0"/>
              <a:t>cost</a:t>
            </a:r>
          </a:p>
          <a:p>
            <a:pPr marL="0" lvl="0" indent="0">
              <a:buNone/>
            </a:pPr>
            <a:r>
              <a:rPr lang="en-US" sz="1500" dirty="0" smtClean="0"/>
              <a:t>The 4 most important pieces of rate results are:-</a:t>
            </a:r>
          </a:p>
          <a:p>
            <a:pPr lvl="0">
              <a:buFont typeface="Arial" panose="020B0604020202020204" pitchFamily="34" charset="0"/>
              <a:buChar char="•"/>
            </a:pPr>
            <a:r>
              <a:rPr lang="en-US" sz="1500" b="1" dirty="0" smtClean="0"/>
              <a:t>Rate</a:t>
            </a:r>
            <a:r>
              <a:rPr lang="en-US" sz="1500" dirty="0" smtClean="0"/>
              <a:t> - </a:t>
            </a:r>
            <a:r>
              <a:rPr lang="en-US" sz="1500" dirty="0"/>
              <a:t>The rate is the amount that actually appears on the bill and is multiplied by the volume to calculate the premium</a:t>
            </a:r>
          </a:p>
          <a:p>
            <a:pPr lvl="0">
              <a:buFont typeface="Arial" panose="020B0604020202020204" pitchFamily="34" charset="0"/>
              <a:buChar char="•"/>
            </a:pPr>
            <a:r>
              <a:rPr lang="en-US" sz="1500" b="1" dirty="0" smtClean="0"/>
              <a:t>Volume</a:t>
            </a:r>
            <a:r>
              <a:rPr lang="en-US" sz="1500" dirty="0"/>
              <a:t> </a:t>
            </a:r>
            <a:r>
              <a:rPr lang="en-US" sz="1500" dirty="0" smtClean="0"/>
              <a:t>- This </a:t>
            </a:r>
            <a:r>
              <a:rPr lang="en-US" sz="1500" dirty="0"/>
              <a:t>is the amount of insurance Prudential predicts the company will have. ex. if basic life has a plan design of a flat 100,000 and there are 10 employees the volume would be 1,000,000. When the product is billed on a per employee basis the volume and the number of lives are the same</a:t>
            </a:r>
          </a:p>
          <a:p>
            <a:pPr lvl="0">
              <a:buFont typeface="Arial" panose="020B0604020202020204" pitchFamily="34" charset="0"/>
              <a:buChar char="•"/>
            </a:pPr>
            <a:r>
              <a:rPr lang="en-US" sz="1500" b="1" dirty="0" smtClean="0"/>
              <a:t>Lives</a:t>
            </a:r>
            <a:r>
              <a:rPr lang="en-US" sz="1500" dirty="0" smtClean="0"/>
              <a:t> - </a:t>
            </a:r>
            <a:r>
              <a:rPr lang="en-US" sz="1500" dirty="0"/>
              <a:t>Lives are the number of people covered for </a:t>
            </a:r>
            <a:r>
              <a:rPr lang="en-US" sz="1500" dirty="0" smtClean="0"/>
              <a:t>insurance. For </a:t>
            </a:r>
            <a:r>
              <a:rPr lang="en-US" sz="1500" dirty="0"/>
              <a:t>optional products there are 2 kinds of lives eligible </a:t>
            </a:r>
            <a:r>
              <a:rPr lang="en-US" sz="1500" dirty="0" smtClean="0"/>
              <a:t>lives ( </a:t>
            </a:r>
            <a:r>
              <a:rPr lang="en-US" sz="1500" dirty="0"/>
              <a:t>which are the total number of people who could choose to purchase the </a:t>
            </a:r>
            <a:r>
              <a:rPr lang="en-US" sz="1500" dirty="0" smtClean="0"/>
              <a:t>insurance) and estimated </a:t>
            </a:r>
            <a:r>
              <a:rPr lang="en-US" sz="1500" dirty="0"/>
              <a:t>lives </a:t>
            </a:r>
            <a:r>
              <a:rPr lang="en-US" sz="1500" dirty="0" smtClean="0"/>
              <a:t>(  </a:t>
            </a:r>
            <a:r>
              <a:rPr lang="en-US" sz="1500" dirty="0"/>
              <a:t>a subset of the eligible lives and represent the number of people Prudential predicts will purchase the </a:t>
            </a:r>
            <a:r>
              <a:rPr lang="en-US" sz="1500" dirty="0" smtClean="0"/>
              <a:t>insurance) e.g. </a:t>
            </a:r>
            <a:r>
              <a:rPr lang="en-US" sz="1500" dirty="0"/>
              <a:t>if 100 people are eligible for optional life Prudential may estimate that 20% will purchase optional life. So the eligible lives would be 100 and the estimated lives would be 20. For a basic product like basic life the estimated and eligible lives will be </a:t>
            </a:r>
            <a:r>
              <a:rPr lang="en-US" sz="1500" dirty="0" smtClean="0"/>
              <a:t>equal</a:t>
            </a:r>
            <a:endParaRPr lang="en-US" sz="1500" dirty="0"/>
          </a:p>
          <a:p>
            <a:pPr lvl="0">
              <a:buFont typeface="Arial" panose="020B0604020202020204" pitchFamily="34" charset="0"/>
              <a:buChar char="•"/>
            </a:pPr>
            <a:r>
              <a:rPr lang="en-US" sz="1500" b="1" dirty="0" smtClean="0"/>
              <a:t>Premium - </a:t>
            </a:r>
            <a:r>
              <a:rPr lang="en-US" sz="1500" dirty="0"/>
              <a:t>The premium is the rate times the volume. This is the actual amount that the company will pay typically on a monthly </a:t>
            </a:r>
            <a:r>
              <a:rPr lang="en-US" sz="1500" dirty="0" smtClean="0"/>
              <a:t>basis</a:t>
            </a:r>
          </a:p>
          <a:p>
            <a:pPr marL="0" lvl="0" indent="0">
              <a:buNone/>
            </a:pPr>
            <a:r>
              <a:rPr lang="en-US" sz="1600" b="1" dirty="0" smtClean="0">
                <a:solidFill>
                  <a:srgbClr val="0070C0"/>
                </a:solidFill>
              </a:rPr>
              <a:t>Mid/Large </a:t>
            </a:r>
            <a:r>
              <a:rPr lang="en-US" sz="1600" b="1" dirty="0">
                <a:solidFill>
                  <a:srgbClr val="0070C0"/>
                </a:solidFill>
              </a:rPr>
              <a:t>market proposals do not go through the Trilogy Rating Engine. Rates are calculated outside of </a:t>
            </a:r>
            <a:r>
              <a:rPr lang="en-US" sz="1600" b="1" dirty="0" smtClean="0">
                <a:solidFill>
                  <a:srgbClr val="0070C0"/>
                </a:solidFill>
              </a:rPr>
              <a:t>SPARC </a:t>
            </a:r>
            <a:endParaRPr lang="en-US" sz="1500" dirty="0">
              <a:solidFill>
                <a:srgbClr val="0070C0"/>
              </a:solidFill>
            </a:endParaRPr>
          </a:p>
          <a:p>
            <a:pPr lvl="1"/>
            <a:endParaRPr lang="en-US" sz="1600" dirty="0"/>
          </a:p>
          <a:p>
            <a:pPr>
              <a:buFont typeface="Wingdings" panose="05000000000000000000" pitchFamily="2" charset="2"/>
              <a:buChar char="q"/>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r>
              <a:rPr lang="en-US" sz="1800" dirty="0" smtClean="0"/>
              <a:t>Attached document gives an overview of the screens in RFP in SPARC</a:t>
            </a:r>
            <a:endParaRPr lang="en-US" sz="1800" dirty="0"/>
          </a:p>
          <a:p>
            <a:pPr>
              <a:buFont typeface="Wingdings" panose="05000000000000000000" pitchFamily="2" charset="2"/>
              <a:buChar char="q"/>
            </a:pPr>
            <a:endParaRPr lang="en-US" sz="1800" dirty="0"/>
          </a:p>
          <a:p>
            <a:pPr marL="0" lvl="0" indent="0">
              <a:buNone/>
            </a:pPr>
            <a:endParaRPr lang="en-US" sz="2000" b="0" dirty="0"/>
          </a:p>
        </p:txBody>
      </p:sp>
      <p:sp>
        <p:nvSpPr>
          <p:cNvPr id="5" name="Footer Placeholder 4"/>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32556403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391" y="212334"/>
            <a:ext cx="8229600" cy="792162"/>
          </a:xfrm>
        </p:spPr>
        <p:txBody>
          <a:bodyPr/>
          <a:lstStyle/>
          <a:p>
            <a:r>
              <a:rPr lang="en-US" sz="2400" dirty="0" smtClean="0"/>
              <a:t>Sales Prospecting and Request For Case Installation (SPARC) Overview </a:t>
            </a:r>
            <a:endParaRPr lang="en-US" sz="2400" dirty="0"/>
          </a:p>
        </p:txBody>
      </p:sp>
      <p:sp>
        <p:nvSpPr>
          <p:cNvPr id="5" name="Content Placeholder 2"/>
          <p:cNvSpPr>
            <a:spLocks noGrp="1"/>
          </p:cNvSpPr>
          <p:nvPr>
            <p:ph idx="1"/>
          </p:nvPr>
        </p:nvSpPr>
        <p:spPr>
          <a:xfrm>
            <a:off x="291152" y="1567338"/>
            <a:ext cx="8534400" cy="4716516"/>
          </a:xfrm>
          <a:ln>
            <a:noFill/>
          </a:ln>
        </p:spPr>
        <p:txBody>
          <a:bodyPr>
            <a:normAutofit/>
          </a:bodyPr>
          <a:lstStyle/>
          <a:p>
            <a:pPr marL="0" indent="0" algn="just">
              <a:buNone/>
            </a:pPr>
            <a:r>
              <a:rPr lang="en-US" sz="1800" dirty="0" smtClean="0"/>
              <a:t>It is </a:t>
            </a:r>
            <a:r>
              <a:rPr lang="en-US" sz="1800" dirty="0"/>
              <a:t>the primary front end system for Prudential Group Insurance </a:t>
            </a:r>
            <a:r>
              <a:rPr lang="en-US" sz="1800" dirty="0" smtClean="0"/>
              <a:t>proposal </a:t>
            </a:r>
            <a:r>
              <a:rPr lang="en-US" sz="1800" dirty="0"/>
              <a:t>process, case installation and post installation case </a:t>
            </a:r>
            <a:r>
              <a:rPr lang="en-US" sz="1800" dirty="0" smtClean="0"/>
              <a:t>maintenance. </a:t>
            </a:r>
            <a:r>
              <a:rPr lang="en-US" sz="1800" dirty="0"/>
              <a:t>The SPARC system is  web based and is used by many Group Insurance business areas including Sales, Underwriting and Account </a:t>
            </a:r>
            <a:r>
              <a:rPr lang="en-US" sz="1800" dirty="0" smtClean="0"/>
              <a:t>Management</a:t>
            </a:r>
          </a:p>
          <a:p>
            <a:pPr marL="0" indent="0" algn="just">
              <a:buNone/>
            </a:pPr>
            <a:endParaRPr lang="en-US" sz="1800" dirty="0" smtClean="0"/>
          </a:p>
          <a:p>
            <a:pPr marL="0" indent="0" algn="just">
              <a:buNone/>
            </a:pPr>
            <a:r>
              <a:rPr lang="en-US" sz="1800" dirty="0" smtClean="0"/>
              <a:t>SPARC has 3 core modules:</a:t>
            </a:r>
            <a:endParaRPr lang="en-US" sz="1800" dirty="0"/>
          </a:p>
          <a:p>
            <a:pPr algn="just">
              <a:buFont typeface="Wingdings" panose="05000000000000000000" pitchFamily="2" charset="2"/>
              <a:buChar char="§"/>
            </a:pPr>
            <a:r>
              <a:rPr lang="en-US" sz="1800" dirty="0" smtClean="0"/>
              <a:t>Request </a:t>
            </a:r>
            <a:r>
              <a:rPr lang="en-US" sz="1800" dirty="0"/>
              <a:t>for Proposal (RFP) which is used for the proposal process. </a:t>
            </a:r>
            <a:endParaRPr lang="en-US" sz="1800" dirty="0" smtClean="0"/>
          </a:p>
          <a:p>
            <a:pPr algn="just">
              <a:buFont typeface="Wingdings" panose="05000000000000000000" pitchFamily="2" charset="2"/>
              <a:buChar char="§"/>
            </a:pPr>
            <a:r>
              <a:rPr lang="en-US" sz="1800" dirty="0" smtClean="0"/>
              <a:t>Request </a:t>
            </a:r>
            <a:r>
              <a:rPr lang="en-US" sz="1800" dirty="0"/>
              <a:t>for Case Install (RFCI) which is used for the case installation </a:t>
            </a:r>
            <a:r>
              <a:rPr lang="en-US" sz="1800" dirty="0" smtClean="0"/>
              <a:t>process</a:t>
            </a:r>
          </a:p>
          <a:p>
            <a:pPr algn="just">
              <a:buFont typeface="Wingdings" panose="05000000000000000000" pitchFamily="2" charset="2"/>
              <a:buChar char="§"/>
            </a:pPr>
            <a:r>
              <a:rPr lang="en-US" sz="1800" dirty="0" smtClean="0"/>
              <a:t> </a:t>
            </a:r>
            <a:r>
              <a:rPr lang="en-US" sz="1800" dirty="0"/>
              <a:t>Post Installation Activity (PIA) which is used to make changes after a case has been </a:t>
            </a:r>
            <a:r>
              <a:rPr lang="en-US" sz="1800" dirty="0" smtClean="0"/>
              <a:t>installed</a:t>
            </a:r>
          </a:p>
          <a:p>
            <a:pPr marL="0" indent="0" algn="just">
              <a:buNone/>
            </a:pPr>
            <a:endParaRPr lang="en-US" sz="1800" dirty="0" smtClean="0"/>
          </a:p>
          <a:p>
            <a:pPr marL="0" indent="0" algn="just">
              <a:buNone/>
            </a:pPr>
            <a:r>
              <a:rPr lang="en-US" sz="1800" dirty="0" smtClean="0"/>
              <a:t>After </a:t>
            </a:r>
            <a:r>
              <a:rPr lang="en-US" sz="1800" dirty="0"/>
              <a:t>the case installation process is complete the SPARC data is fed to the downstream  group insurance administration systems for billing (COMPASS), Life Claims (LCMS), Disability Claims (DCMS), Contracts (CDS) </a:t>
            </a:r>
            <a:r>
              <a:rPr lang="en-US" sz="1800" dirty="0" smtClean="0"/>
              <a:t>and </a:t>
            </a:r>
            <a:r>
              <a:rPr lang="en-US" sz="1800" dirty="0"/>
              <a:t>reporting repository (GIDW)</a:t>
            </a:r>
          </a:p>
        </p:txBody>
      </p:sp>
      <p:sp>
        <p:nvSpPr>
          <p:cNvPr id="3" name="Footer Placeholder 2"/>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33037904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23" y="239629"/>
            <a:ext cx="8229600" cy="792162"/>
          </a:xfrm>
        </p:spPr>
        <p:txBody>
          <a:bodyPr/>
          <a:lstStyle/>
          <a:p>
            <a:r>
              <a:rPr lang="en-US" sz="2400" dirty="0"/>
              <a:t>SPARC </a:t>
            </a:r>
            <a:r>
              <a:rPr lang="en-US" sz="2400" dirty="0" smtClean="0"/>
              <a:t>Module: RFCI (Request For Case Installation)</a:t>
            </a:r>
            <a:endParaRPr lang="en-US" sz="2400" dirty="0"/>
          </a:p>
        </p:txBody>
      </p:sp>
      <p:sp>
        <p:nvSpPr>
          <p:cNvPr id="3" name="Content Placeholder 2"/>
          <p:cNvSpPr>
            <a:spLocks noGrp="1"/>
          </p:cNvSpPr>
          <p:nvPr>
            <p:ph idx="1"/>
          </p:nvPr>
        </p:nvSpPr>
        <p:spPr>
          <a:xfrm>
            <a:off x="442686" y="1361907"/>
            <a:ext cx="8229600" cy="4525963"/>
          </a:xfrm>
        </p:spPr>
        <p:txBody>
          <a:bodyPr/>
          <a:lstStyle/>
          <a:p>
            <a:pPr>
              <a:buFont typeface="Wingdings" panose="05000000000000000000" pitchFamily="2" charset="2"/>
              <a:buChar char="q"/>
            </a:pPr>
            <a:r>
              <a:rPr lang="en-US" sz="1600" dirty="0"/>
              <a:t>RFCI (Request for Case Installation) is the case installation portion of </a:t>
            </a:r>
            <a:r>
              <a:rPr lang="en-US" sz="1600" dirty="0" smtClean="0"/>
              <a:t>SPARC. During </a:t>
            </a:r>
            <a:r>
              <a:rPr lang="en-US" sz="1600" dirty="0"/>
              <a:t>RFCI Prudential captures all of the details necessary to administer the case:</a:t>
            </a:r>
          </a:p>
          <a:p>
            <a:pPr lvl="1">
              <a:buFont typeface="Arial" pitchFamily="34" charset="0"/>
              <a:buChar char="•"/>
            </a:pPr>
            <a:r>
              <a:rPr lang="en-US" sz="1600" dirty="0"/>
              <a:t>client contacts</a:t>
            </a:r>
          </a:p>
          <a:p>
            <a:pPr lvl="1">
              <a:buFont typeface="Arial" pitchFamily="34" charset="0"/>
              <a:buChar char="•"/>
            </a:pPr>
            <a:r>
              <a:rPr lang="en-US" sz="1600" dirty="0"/>
              <a:t>detailed locations</a:t>
            </a:r>
          </a:p>
          <a:p>
            <a:pPr lvl="1">
              <a:buFont typeface="Arial" pitchFamily="34" charset="0"/>
              <a:buChar char="•"/>
            </a:pPr>
            <a:r>
              <a:rPr lang="en-US" sz="1600" dirty="0"/>
              <a:t>financial and claim  structure</a:t>
            </a:r>
          </a:p>
          <a:p>
            <a:pPr>
              <a:buFont typeface="Wingdings" panose="05000000000000000000" pitchFamily="2" charset="2"/>
              <a:buChar char="q"/>
            </a:pPr>
            <a:r>
              <a:rPr lang="en-US" sz="1600" dirty="0"/>
              <a:t>Cases only pass through RFCI once. Any changes post sale are done in the PIA portion of SPARC</a:t>
            </a:r>
          </a:p>
          <a:p>
            <a:pPr marL="0" indent="0">
              <a:buNone/>
            </a:pPr>
            <a:endParaRPr lang="en-US" sz="1600" dirty="0"/>
          </a:p>
          <a:p>
            <a:pPr marL="0" indent="0">
              <a:buNone/>
            </a:pPr>
            <a:r>
              <a:rPr lang="en-US" sz="1600" dirty="0" smtClean="0"/>
              <a:t>Attached document gives an overview of the screens in RFCI in SPARC</a:t>
            </a:r>
          </a:p>
          <a:p>
            <a:pPr marL="0" indent="0">
              <a:buNone/>
            </a:pPr>
            <a:endParaRPr lang="en-US" sz="1600" dirty="0"/>
          </a:p>
          <a:p>
            <a:pPr marL="0" indent="0">
              <a:buNone/>
            </a:pPr>
            <a:endParaRPr lang="en-US" sz="1600" dirty="0"/>
          </a:p>
          <a:p>
            <a:pPr>
              <a:buFont typeface="Wingdings" panose="05000000000000000000" pitchFamily="2" charset="2"/>
              <a:buChar char="q"/>
            </a:pPr>
            <a:endParaRPr lang="en-US" sz="1800" dirty="0"/>
          </a:p>
          <a:p>
            <a:pPr marL="0" lvl="0" indent="0">
              <a:buNone/>
            </a:pPr>
            <a:endParaRPr lang="en-US" sz="2000" b="0" dirty="0"/>
          </a:p>
        </p:txBody>
      </p:sp>
      <p:sp>
        <p:nvSpPr>
          <p:cNvPr id="5" name="Footer Placeholder 4"/>
          <p:cNvSpPr>
            <a:spLocks noGrp="1"/>
          </p:cNvSpPr>
          <p:nvPr>
            <p:ph type="ftr" sz="quarter" idx="11"/>
          </p:nvPr>
        </p:nvSpPr>
        <p:spPr/>
        <p:txBody>
          <a:bodyPr/>
          <a:lstStyle/>
          <a:p>
            <a:r>
              <a:rPr lang="en-US" smtClean="0"/>
              <a:t>Capgemini Public</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19336507"/>
              </p:ext>
            </p:extLst>
          </p:nvPr>
        </p:nvGraphicFramePr>
        <p:xfrm>
          <a:off x="648269" y="4285184"/>
          <a:ext cx="914400" cy="771525"/>
        </p:xfrm>
        <a:graphic>
          <a:graphicData uri="http://schemas.openxmlformats.org/presentationml/2006/ole">
            <mc:AlternateContent xmlns:mc="http://schemas.openxmlformats.org/markup-compatibility/2006">
              <mc:Choice xmlns:v="urn:schemas-microsoft-com:vml" Requires="v">
                <p:oleObj spid="_x0000_s233543"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648269" y="428518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1360104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23" y="239629"/>
            <a:ext cx="8229600" cy="792162"/>
          </a:xfrm>
        </p:spPr>
        <p:txBody>
          <a:bodyPr/>
          <a:lstStyle/>
          <a:p>
            <a:r>
              <a:rPr lang="en-US" sz="2400" dirty="0"/>
              <a:t>SPARC </a:t>
            </a:r>
            <a:r>
              <a:rPr lang="en-US" sz="2400" dirty="0" smtClean="0"/>
              <a:t>Module: PIA (Post Installation Activities)</a:t>
            </a:r>
            <a:endParaRPr lang="en-US" sz="2400" dirty="0"/>
          </a:p>
        </p:txBody>
      </p:sp>
      <p:sp>
        <p:nvSpPr>
          <p:cNvPr id="3" name="Content Placeholder 2"/>
          <p:cNvSpPr>
            <a:spLocks noGrp="1"/>
          </p:cNvSpPr>
          <p:nvPr>
            <p:ph idx="1"/>
          </p:nvPr>
        </p:nvSpPr>
        <p:spPr>
          <a:xfrm>
            <a:off x="442686" y="1361907"/>
            <a:ext cx="8229600" cy="4525963"/>
          </a:xfrm>
        </p:spPr>
        <p:txBody>
          <a:bodyPr/>
          <a:lstStyle/>
          <a:p>
            <a:pPr>
              <a:buFont typeface="Wingdings" panose="05000000000000000000" pitchFamily="2" charset="2"/>
              <a:buChar char="q"/>
            </a:pPr>
            <a:r>
              <a:rPr lang="en-US" sz="1600" dirty="0"/>
              <a:t>PIA  (Post Installation Activities) is the case maintenance portion of </a:t>
            </a:r>
            <a:r>
              <a:rPr lang="en-US" sz="1600" dirty="0" smtClean="0"/>
              <a:t>SPARC. All </a:t>
            </a:r>
            <a:r>
              <a:rPr lang="en-US" sz="1600" dirty="0"/>
              <a:t>case maintenance is done through transactions within PIA. </a:t>
            </a:r>
          </a:p>
          <a:p>
            <a:pPr>
              <a:buFont typeface="Wingdings" panose="05000000000000000000" pitchFamily="2" charset="2"/>
              <a:buChar char="q"/>
            </a:pPr>
            <a:r>
              <a:rPr lang="en-US" sz="1600" dirty="0" smtClean="0"/>
              <a:t>There </a:t>
            </a:r>
            <a:r>
              <a:rPr lang="en-US" sz="1600" dirty="0"/>
              <a:t>are 5 main types of transactions </a:t>
            </a:r>
          </a:p>
          <a:p>
            <a:pPr lvl="1">
              <a:buFont typeface="Arial" pitchFamily="34" charset="0"/>
              <a:buChar char="•"/>
            </a:pPr>
            <a:r>
              <a:rPr lang="en-US" sz="1600" dirty="0"/>
              <a:t>Plan design changes (Updates to the plan design)</a:t>
            </a:r>
          </a:p>
          <a:p>
            <a:pPr lvl="1">
              <a:buFont typeface="Arial" pitchFamily="34" charset="0"/>
              <a:buChar char="•"/>
            </a:pPr>
            <a:r>
              <a:rPr lang="en-US" sz="1600" dirty="0"/>
              <a:t>Administrative changes (Updates to contacts , addresses client record etc.</a:t>
            </a:r>
          </a:p>
          <a:p>
            <a:pPr lvl="1">
              <a:buFont typeface="Arial" pitchFamily="34" charset="0"/>
              <a:buChar char="•"/>
            </a:pPr>
            <a:r>
              <a:rPr lang="en-US" sz="1600" dirty="0"/>
              <a:t>Lapses</a:t>
            </a:r>
          </a:p>
          <a:p>
            <a:pPr lvl="1">
              <a:buFont typeface="Arial" pitchFamily="34" charset="0"/>
              <a:buChar char="•"/>
            </a:pPr>
            <a:r>
              <a:rPr lang="en-US" sz="1600" dirty="0"/>
              <a:t>Reinstatements </a:t>
            </a:r>
          </a:p>
          <a:p>
            <a:pPr lvl="1">
              <a:buFont typeface="Arial" pitchFamily="34" charset="0"/>
              <a:buChar char="•"/>
            </a:pPr>
            <a:r>
              <a:rPr lang="en-US" sz="1600" dirty="0"/>
              <a:t>Renewals </a:t>
            </a:r>
          </a:p>
          <a:p>
            <a:pPr marL="0" indent="0">
              <a:buNone/>
            </a:pPr>
            <a:endParaRPr lang="en-US" sz="1600" dirty="0"/>
          </a:p>
          <a:p>
            <a:pPr marL="0" indent="0">
              <a:buNone/>
            </a:pPr>
            <a:r>
              <a:rPr lang="en-US" sz="1600" dirty="0" smtClean="0"/>
              <a:t>Attached document gives an overview of the screens in PIA in SPARC</a:t>
            </a:r>
          </a:p>
          <a:p>
            <a:pPr marL="0" indent="0">
              <a:buNone/>
            </a:pPr>
            <a:endParaRPr lang="en-US" sz="1600" dirty="0"/>
          </a:p>
          <a:p>
            <a:pPr marL="0" indent="0">
              <a:buNone/>
            </a:pPr>
            <a:endParaRPr lang="en-US" sz="1600" dirty="0"/>
          </a:p>
          <a:p>
            <a:pPr>
              <a:buFont typeface="Wingdings" panose="05000000000000000000" pitchFamily="2" charset="2"/>
              <a:buChar char="q"/>
            </a:pPr>
            <a:endParaRPr lang="en-US" sz="1800" dirty="0"/>
          </a:p>
          <a:p>
            <a:pPr marL="0" lvl="0" indent="0">
              <a:buNone/>
            </a:pPr>
            <a:endParaRPr lang="en-US" sz="2000" b="0" dirty="0"/>
          </a:p>
        </p:txBody>
      </p:sp>
      <p:sp>
        <p:nvSpPr>
          <p:cNvPr id="5" name="Footer Placeholder 4"/>
          <p:cNvSpPr>
            <a:spLocks noGrp="1"/>
          </p:cNvSpPr>
          <p:nvPr>
            <p:ph type="ftr" sz="quarter" idx="11"/>
          </p:nvPr>
        </p:nvSpPr>
        <p:spPr/>
        <p:txBody>
          <a:bodyPr/>
          <a:lstStyle/>
          <a:p>
            <a:r>
              <a:rPr lang="en-US" smtClean="0"/>
              <a:t>Capgemini Public</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225382026"/>
              </p:ext>
            </p:extLst>
          </p:nvPr>
        </p:nvGraphicFramePr>
        <p:xfrm>
          <a:off x="648269" y="4544492"/>
          <a:ext cx="914400" cy="771525"/>
        </p:xfrm>
        <a:graphic>
          <a:graphicData uri="http://schemas.openxmlformats.org/presentationml/2006/ole">
            <mc:AlternateContent xmlns:mc="http://schemas.openxmlformats.org/markup-compatibility/2006">
              <mc:Choice xmlns:v="urn:schemas-microsoft-com:vml" Requires="v">
                <p:oleObj spid="_x0000_s234565"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648269" y="454449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8618214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23" y="239629"/>
            <a:ext cx="8229600" cy="792162"/>
          </a:xfrm>
        </p:spPr>
        <p:txBody>
          <a:bodyPr/>
          <a:lstStyle/>
          <a:p>
            <a:r>
              <a:rPr lang="en-US" sz="2400" dirty="0"/>
              <a:t>SPARC </a:t>
            </a:r>
            <a:r>
              <a:rPr lang="en-US" sz="2400" dirty="0" smtClean="0"/>
              <a:t>Module: Renewals</a:t>
            </a:r>
            <a:endParaRPr lang="en-US" sz="2400" dirty="0"/>
          </a:p>
        </p:txBody>
      </p:sp>
      <p:sp>
        <p:nvSpPr>
          <p:cNvPr id="3" name="Content Placeholder 2"/>
          <p:cNvSpPr>
            <a:spLocks noGrp="1"/>
          </p:cNvSpPr>
          <p:nvPr>
            <p:ph idx="1"/>
          </p:nvPr>
        </p:nvSpPr>
        <p:spPr>
          <a:xfrm>
            <a:off x="442686" y="1361907"/>
            <a:ext cx="8229600" cy="4525963"/>
          </a:xfrm>
        </p:spPr>
        <p:txBody>
          <a:bodyPr/>
          <a:lstStyle/>
          <a:p>
            <a:pPr lvl="0">
              <a:buFont typeface="Wingdings" panose="05000000000000000000" pitchFamily="2" charset="2"/>
              <a:buChar char="§"/>
            </a:pPr>
            <a:r>
              <a:rPr lang="en-US" sz="1800" b="0" dirty="0" smtClean="0"/>
              <a:t>Renewals are processed under the PIA component of the SPARC application</a:t>
            </a:r>
          </a:p>
        </p:txBody>
      </p:sp>
      <p:sp>
        <p:nvSpPr>
          <p:cNvPr id="5" name="Footer Placeholder 4"/>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2539420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23" y="239629"/>
            <a:ext cx="8229600" cy="792162"/>
          </a:xfrm>
        </p:spPr>
        <p:txBody>
          <a:bodyPr/>
          <a:lstStyle/>
          <a:p>
            <a:r>
              <a:rPr lang="en-US" sz="2400" dirty="0"/>
              <a:t>SPARC </a:t>
            </a:r>
            <a:r>
              <a:rPr lang="en-US" sz="2400" dirty="0" smtClean="0"/>
              <a:t>Module: Enrollment</a:t>
            </a:r>
            <a:endParaRPr lang="en-US" sz="2400" dirty="0"/>
          </a:p>
        </p:txBody>
      </p:sp>
      <p:sp>
        <p:nvSpPr>
          <p:cNvPr id="3" name="Content Placeholder 2"/>
          <p:cNvSpPr>
            <a:spLocks noGrp="1"/>
          </p:cNvSpPr>
          <p:nvPr>
            <p:ph idx="1"/>
          </p:nvPr>
        </p:nvSpPr>
        <p:spPr>
          <a:xfrm>
            <a:off x="442686" y="1361907"/>
            <a:ext cx="8229600" cy="4875120"/>
          </a:xfrm>
        </p:spPr>
        <p:txBody>
          <a:bodyPr/>
          <a:lstStyle/>
          <a:p>
            <a:pPr marL="0" indent="0">
              <a:buNone/>
            </a:pPr>
            <a:r>
              <a:rPr lang="en-US" sz="1600" dirty="0" smtClean="0"/>
              <a:t>Enrollment </a:t>
            </a:r>
            <a:r>
              <a:rPr lang="en-US" sz="1600" dirty="0"/>
              <a:t>is the process that allows employee’s who are eligible for Prudential Group Insurance products to purchase insurance</a:t>
            </a:r>
            <a:r>
              <a:rPr lang="en-US" sz="1600" dirty="0" smtClean="0"/>
              <a:t>.</a:t>
            </a:r>
          </a:p>
          <a:p>
            <a:pPr marL="0" indent="0">
              <a:buNone/>
            </a:pPr>
            <a:endParaRPr lang="en-US" sz="1600" dirty="0"/>
          </a:p>
          <a:p>
            <a:pPr marL="0" indent="0">
              <a:buNone/>
            </a:pPr>
            <a:r>
              <a:rPr lang="en-US" sz="1600" dirty="0"/>
              <a:t>There are 3 basic types of enrollments:</a:t>
            </a:r>
          </a:p>
          <a:p>
            <a:pPr lvl="1"/>
            <a:r>
              <a:rPr lang="en-US" sz="1600" b="1" dirty="0"/>
              <a:t>Web Enrollments:</a:t>
            </a:r>
            <a:r>
              <a:rPr lang="en-US" sz="1600" dirty="0"/>
              <a:t> Where the employee logs into a Prudential website and is presented with the products their employer is offering and the coverage amounts for those options that apply to the employee</a:t>
            </a:r>
          </a:p>
          <a:p>
            <a:pPr lvl="1"/>
            <a:r>
              <a:rPr lang="en-US" sz="1600" b="1" dirty="0"/>
              <a:t>Non Personalized Enrollments:</a:t>
            </a:r>
            <a:r>
              <a:rPr lang="en-US" sz="1600" dirty="0"/>
              <a:t> These are paper or PDF forms that show the Products and options that are generally available. The employee may be presented with amounts they are not eligible for.</a:t>
            </a:r>
          </a:p>
          <a:p>
            <a:pPr lvl="1"/>
            <a:r>
              <a:rPr lang="en-US" sz="1600" b="1" dirty="0"/>
              <a:t>Personalized Enrollments:</a:t>
            </a:r>
            <a:r>
              <a:rPr lang="en-US" sz="1600" dirty="0"/>
              <a:t> These are paper or PDF forms that show the Products and options available for a particular </a:t>
            </a:r>
            <a:r>
              <a:rPr lang="en-US" sz="1600" dirty="0" smtClean="0"/>
              <a:t>employee</a:t>
            </a:r>
          </a:p>
          <a:p>
            <a:pPr marL="174625" lvl="1" indent="0">
              <a:buNone/>
            </a:pPr>
            <a:endParaRPr lang="en-US" sz="1600" dirty="0" smtClean="0"/>
          </a:p>
          <a:p>
            <a:pPr marL="174625" lvl="1" indent="0">
              <a:buNone/>
            </a:pPr>
            <a:r>
              <a:rPr lang="en-US" sz="1600" dirty="0" smtClean="0"/>
              <a:t>Attached document shows the screens in SPARC</a:t>
            </a:r>
          </a:p>
          <a:p>
            <a:pPr marL="174625" lvl="1" indent="0">
              <a:buNone/>
            </a:pPr>
            <a:endParaRPr lang="en-US" sz="1600" dirty="0"/>
          </a:p>
          <a:p>
            <a:pPr lvl="0">
              <a:buFont typeface="Wingdings" panose="05000000000000000000" pitchFamily="2" charset="2"/>
              <a:buChar char="§"/>
            </a:pPr>
            <a:endParaRPr lang="en-US" sz="1800" b="0" dirty="0"/>
          </a:p>
        </p:txBody>
      </p:sp>
      <p:sp>
        <p:nvSpPr>
          <p:cNvPr id="5" name="Footer Placeholder 4"/>
          <p:cNvSpPr>
            <a:spLocks noGrp="1"/>
          </p:cNvSpPr>
          <p:nvPr>
            <p:ph type="ftr" sz="quarter" idx="11"/>
          </p:nvPr>
        </p:nvSpPr>
        <p:spPr/>
        <p:txBody>
          <a:bodyPr/>
          <a:lstStyle/>
          <a:p>
            <a:r>
              <a:rPr lang="en-US" smtClean="0"/>
              <a:t>Capgemini Public</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632863839"/>
              </p:ext>
            </p:extLst>
          </p:nvPr>
        </p:nvGraphicFramePr>
        <p:xfrm>
          <a:off x="825689" y="5240527"/>
          <a:ext cx="914400" cy="771525"/>
        </p:xfrm>
        <a:graphic>
          <a:graphicData uri="http://schemas.openxmlformats.org/presentationml/2006/ole">
            <mc:AlternateContent xmlns:mc="http://schemas.openxmlformats.org/markup-compatibility/2006">
              <mc:Choice xmlns:v="urn:schemas-microsoft-com:vml" Requires="v">
                <p:oleObj spid="_x0000_s235587"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825689" y="524052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8726651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0" y="2700569"/>
            <a:ext cx="1277775" cy="110943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5" name="TextBox 4"/>
          <p:cNvSpPr txBox="1"/>
          <p:nvPr/>
        </p:nvSpPr>
        <p:spPr>
          <a:xfrm>
            <a:off x="4067887" y="2962897"/>
            <a:ext cx="1066800" cy="584775"/>
          </a:xfrm>
          <a:prstGeom prst="rect">
            <a:avLst/>
          </a:prstGeom>
          <a:noFill/>
        </p:spPr>
        <p:txBody>
          <a:bodyPr wrap="square" rtlCol="0">
            <a:spAutoFit/>
          </a:bodyPr>
          <a:lstStyle/>
          <a:p>
            <a:pPr algn="ctr"/>
            <a:r>
              <a:rPr lang="en-US" sz="3200" dirty="0" smtClean="0">
                <a:solidFill>
                  <a:schemeClr val="bg1"/>
                </a:solidFill>
                <a:latin typeface="Candara" panose="020E0502030303020204" pitchFamily="34" charset="0"/>
              </a:rPr>
              <a:t>Q&amp;A</a:t>
            </a:r>
            <a:endParaRPr lang="en-IN" sz="3200" dirty="0">
              <a:solidFill>
                <a:schemeClr val="bg1"/>
              </a:solidFill>
              <a:latin typeface="Candara" panose="020E0502030303020204" pitchFamily="34" charset="0"/>
            </a:endParaRPr>
          </a:p>
        </p:txBody>
      </p:sp>
      <p:sp>
        <p:nvSpPr>
          <p:cNvPr id="6" name="Footer Placeholder 5"/>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10375559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1592" y="3462400"/>
            <a:ext cx="3374408" cy="923330"/>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dirty="0" smtClean="0">
                <a:ln>
                  <a:noFill/>
                </a:ln>
                <a:solidFill>
                  <a:schemeClr val="bg1"/>
                </a:solidFill>
                <a:effectLst/>
                <a:uLnTx/>
                <a:uFillTx/>
                <a:latin typeface="Candara" pitchFamily="34" charset="0"/>
              </a:rPr>
              <a:t>Thank You</a:t>
            </a:r>
            <a:endParaRPr kumimoji="0" lang="en-US" sz="5400" b="1" i="0" u="none" strike="noStrike" kern="0" cap="none" spc="0" normalizeH="0" baseline="0" noProof="0" dirty="0">
              <a:ln>
                <a:noFill/>
              </a:ln>
              <a:solidFill>
                <a:schemeClr val="bg1"/>
              </a:solidFill>
              <a:effectLst/>
              <a:uLnTx/>
              <a:uFillTx/>
              <a:latin typeface="Candara" pitchFamily="34" charset="0"/>
            </a:endParaRPr>
          </a:p>
        </p:txBody>
      </p:sp>
    </p:spTree>
    <p:extLst>
      <p:ext uri="{BB962C8B-B14F-4D97-AF65-F5344CB8AC3E}">
        <p14:creationId xmlns:p14="http://schemas.microsoft.com/office/powerpoint/2010/main" val="10987628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23" y="239629"/>
            <a:ext cx="8229600" cy="792162"/>
          </a:xfrm>
        </p:spPr>
        <p:txBody>
          <a:bodyPr/>
          <a:lstStyle/>
          <a:p>
            <a:r>
              <a:rPr lang="en-US" sz="2400" dirty="0" smtClean="0"/>
              <a:t>SPARC Overview  </a:t>
            </a:r>
            <a:endParaRPr lang="en-US" sz="2400" dirty="0"/>
          </a:p>
        </p:txBody>
      </p:sp>
      <p:sp>
        <p:nvSpPr>
          <p:cNvPr id="3" name="Content Placeholder 2"/>
          <p:cNvSpPr>
            <a:spLocks noGrp="1"/>
          </p:cNvSpPr>
          <p:nvPr>
            <p:ph idx="1"/>
          </p:nvPr>
        </p:nvSpPr>
        <p:spPr>
          <a:xfrm>
            <a:off x="442686" y="1361907"/>
            <a:ext cx="8229600" cy="4525963"/>
          </a:xfrm>
        </p:spPr>
        <p:txBody>
          <a:bodyPr/>
          <a:lstStyle/>
          <a:p>
            <a:pPr marL="0" indent="0">
              <a:buNone/>
            </a:pPr>
            <a:r>
              <a:rPr lang="en-US" sz="1600" dirty="0"/>
              <a:t>Each of the core modules has different rules, workflows and processes depending on the size of the case.</a:t>
            </a:r>
          </a:p>
          <a:p>
            <a:pPr lvl="0">
              <a:buFont typeface="Wingdings" panose="05000000000000000000" pitchFamily="2" charset="2"/>
              <a:buChar char="q"/>
            </a:pPr>
            <a:r>
              <a:rPr lang="en-US" sz="1600" dirty="0" smtClean="0"/>
              <a:t>Small </a:t>
            </a:r>
            <a:r>
              <a:rPr lang="en-US" sz="1600" dirty="0"/>
              <a:t>market cases usually have less than 500 lives when the proposal is </a:t>
            </a:r>
            <a:r>
              <a:rPr lang="en-US" sz="1600" dirty="0" smtClean="0"/>
              <a:t>received.</a:t>
            </a:r>
            <a:r>
              <a:rPr lang="en-US" sz="1600" dirty="0"/>
              <a:t> Small Market Cases (also called Trilogy Rated) have more restrictive rules and more streamlined workflows than Mid/Large Market Cases (also called Non-Trilogy Rated) </a:t>
            </a:r>
            <a:endParaRPr lang="en-US" sz="1600" dirty="0" smtClean="0"/>
          </a:p>
          <a:p>
            <a:pPr lvl="0">
              <a:buFont typeface="Wingdings" panose="05000000000000000000" pitchFamily="2" charset="2"/>
              <a:buChar char="q"/>
            </a:pPr>
            <a:r>
              <a:rPr lang="en-US" sz="1600" dirty="0"/>
              <a:t>Mid/Large Market cases usually have 500+ lives when the proposal is </a:t>
            </a:r>
            <a:r>
              <a:rPr lang="en-US" sz="1600" dirty="0" smtClean="0"/>
              <a:t>received</a:t>
            </a:r>
          </a:p>
          <a:p>
            <a:pPr marL="0" lvl="0" indent="0">
              <a:buNone/>
            </a:pPr>
            <a:r>
              <a:rPr lang="en-US" sz="1600" dirty="0" smtClean="0"/>
              <a:t>Users </a:t>
            </a:r>
            <a:r>
              <a:rPr lang="en-US" sz="1600" dirty="0"/>
              <a:t>choose which market segment (Small or Mid/Large) the case will be administered under, not SPARC,  so cases with less than 500 lives are sometimes administered as Mid/Large cases and vice </a:t>
            </a:r>
            <a:r>
              <a:rPr lang="en-US" sz="1600" dirty="0" smtClean="0"/>
              <a:t>versa</a:t>
            </a:r>
          </a:p>
          <a:p>
            <a:pPr lvl="0">
              <a:buFont typeface="Wingdings" panose="05000000000000000000" pitchFamily="2" charset="2"/>
              <a:buChar char="q"/>
            </a:pPr>
            <a:endParaRPr lang="en-US" sz="1600" dirty="0"/>
          </a:p>
          <a:p>
            <a:pPr marL="0" indent="0">
              <a:buNone/>
            </a:pPr>
            <a:r>
              <a:rPr lang="en-US" sz="1600" dirty="0"/>
              <a:t>In addition to the core modules SPARC has several processes/major </a:t>
            </a:r>
            <a:r>
              <a:rPr lang="en-US" sz="1600" dirty="0" smtClean="0"/>
              <a:t>sub-functions,  </a:t>
            </a:r>
            <a:r>
              <a:rPr lang="en-US" sz="1600" dirty="0"/>
              <a:t>the 2 most </a:t>
            </a:r>
            <a:r>
              <a:rPr lang="en-US" sz="1600" dirty="0" smtClean="0"/>
              <a:t>prominent are:-</a:t>
            </a:r>
          </a:p>
          <a:p>
            <a:pPr marL="0" indent="0">
              <a:buNone/>
            </a:pPr>
            <a:r>
              <a:rPr lang="en-US" sz="1600" u="sng" dirty="0" smtClean="0"/>
              <a:t>Renewals</a:t>
            </a:r>
            <a:r>
              <a:rPr lang="en-US" sz="1600" dirty="0" smtClean="0"/>
              <a:t>: The </a:t>
            </a:r>
            <a:r>
              <a:rPr lang="en-US" sz="1600" dirty="0"/>
              <a:t>renewal process evaluates and adjusts the rates on sold cases on a specified schedule. </a:t>
            </a:r>
            <a:endParaRPr lang="en-US" sz="1600" dirty="0" smtClean="0"/>
          </a:p>
          <a:p>
            <a:pPr marL="0" indent="0">
              <a:buNone/>
            </a:pPr>
            <a:r>
              <a:rPr lang="en-US" sz="1600" u="sng" dirty="0" smtClean="0"/>
              <a:t>Enrollmen</a:t>
            </a:r>
            <a:r>
              <a:rPr lang="en-US" sz="1600" dirty="0" smtClean="0"/>
              <a:t>t: The </a:t>
            </a:r>
            <a:r>
              <a:rPr lang="en-US" sz="1600" dirty="0"/>
              <a:t>enrollment process is used by the enrollment area to feed data to another system’s website or an outside company (Standard Register) which allow the employees of the companies Prudential Group Insurance covers to select  how much insurance they will buy. </a:t>
            </a:r>
            <a:endParaRPr lang="en-US" sz="1600" b="1" dirty="0"/>
          </a:p>
          <a:p>
            <a:pPr marL="0" lvl="0" indent="0">
              <a:buNone/>
            </a:pPr>
            <a:endParaRPr lang="en-US" sz="1800" dirty="0"/>
          </a:p>
        </p:txBody>
      </p:sp>
      <p:sp>
        <p:nvSpPr>
          <p:cNvPr id="5" name="Footer Placeholder 4"/>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27755951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23" y="239629"/>
            <a:ext cx="8229600" cy="792162"/>
          </a:xfrm>
        </p:spPr>
        <p:txBody>
          <a:bodyPr/>
          <a:lstStyle/>
          <a:p>
            <a:r>
              <a:rPr lang="en-US" sz="2400" dirty="0" smtClean="0"/>
              <a:t>Products Supported by SPARC  </a:t>
            </a:r>
            <a:endParaRPr lang="en-US" sz="2400" dirty="0"/>
          </a:p>
        </p:txBody>
      </p:sp>
      <p:sp>
        <p:nvSpPr>
          <p:cNvPr id="3" name="Content Placeholder 2"/>
          <p:cNvSpPr>
            <a:spLocks noGrp="1"/>
          </p:cNvSpPr>
          <p:nvPr>
            <p:ph idx="1"/>
          </p:nvPr>
        </p:nvSpPr>
        <p:spPr>
          <a:xfrm>
            <a:off x="442686" y="1361907"/>
            <a:ext cx="8229600" cy="4525963"/>
          </a:xfrm>
        </p:spPr>
        <p:txBody>
          <a:bodyPr/>
          <a:lstStyle/>
          <a:p>
            <a:pPr marL="0" lvl="0" indent="0">
              <a:buNone/>
            </a:pPr>
            <a:r>
              <a:rPr lang="en-US" sz="1800" dirty="0" smtClean="0"/>
              <a:t>SPARC supports the following products and their associated plan offerings:-</a:t>
            </a:r>
          </a:p>
          <a:p>
            <a:pPr marL="0" lvl="0" indent="0">
              <a:buNone/>
            </a:pPr>
            <a:endParaRPr lang="en-US" sz="1800" dirty="0"/>
          </a:p>
          <a:p>
            <a:pPr marL="0" lvl="0" indent="0">
              <a:buNone/>
            </a:pPr>
            <a:endParaRPr lang="en-US" sz="1800" dirty="0"/>
          </a:p>
        </p:txBody>
      </p:sp>
      <p:sp>
        <p:nvSpPr>
          <p:cNvPr id="5" name="Footer Placeholder 4"/>
          <p:cNvSpPr>
            <a:spLocks noGrp="1"/>
          </p:cNvSpPr>
          <p:nvPr>
            <p:ph type="ftr" sz="quarter" idx="11"/>
          </p:nvPr>
        </p:nvSpPr>
        <p:spPr/>
        <p:txBody>
          <a:bodyPr/>
          <a:lstStyle/>
          <a:p>
            <a:r>
              <a:rPr lang="en-US" smtClean="0"/>
              <a:t>Capgemini Public</a:t>
            </a:r>
            <a:endParaRPr lang="en-US"/>
          </a:p>
        </p:txBody>
      </p:sp>
      <p:pic>
        <p:nvPicPr>
          <p:cNvPr id="232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062" y="1851191"/>
            <a:ext cx="4256466"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37649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dirty="0" smtClean="0"/>
              <a:t>Basic Life</a:t>
            </a:r>
            <a:endParaRPr lang="en-US" dirty="0"/>
          </a:p>
        </p:txBody>
      </p:sp>
      <p:sp>
        <p:nvSpPr>
          <p:cNvPr id="3" name="Content Placeholder 2"/>
          <p:cNvSpPr>
            <a:spLocks noGrp="1"/>
          </p:cNvSpPr>
          <p:nvPr>
            <p:ph idx="1"/>
          </p:nvPr>
        </p:nvSpPr>
        <p:spPr>
          <a:xfrm>
            <a:off x="368489" y="1545610"/>
            <a:ext cx="8509379" cy="4950725"/>
          </a:xfrm>
        </p:spPr>
        <p:txBody>
          <a:bodyPr/>
          <a:lstStyle/>
          <a:p>
            <a:pPr>
              <a:buFont typeface="Wingdings" panose="05000000000000000000" pitchFamily="2" charset="2"/>
              <a:buChar char="q"/>
            </a:pPr>
            <a:r>
              <a:rPr lang="en-US" sz="1400" dirty="0"/>
              <a:t>Basic life is a product that is typically paid for by the employer and pays a benefit if the employee dies for any </a:t>
            </a:r>
            <a:r>
              <a:rPr lang="en-US" sz="1400" dirty="0" smtClean="0"/>
              <a:t>reason</a:t>
            </a:r>
          </a:p>
          <a:p>
            <a:pPr marL="0" indent="0">
              <a:buNone/>
            </a:pPr>
            <a:endParaRPr lang="en-US" sz="1400" dirty="0"/>
          </a:p>
          <a:p>
            <a:pPr>
              <a:buFont typeface="Wingdings" panose="05000000000000000000" pitchFamily="2" charset="2"/>
              <a:buChar char="q"/>
            </a:pPr>
            <a:r>
              <a:rPr lang="en-US" sz="1400" dirty="0" smtClean="0"/>
              <a:t>Employees </a:t>
            </a:r>
            <a:r>
              <a:rPr lang="en-US" sz="1400" dirty="0"/>
              <a:t>do not generally need to choose to have this coverage they are automatically covered. </a:t>
            </a:r>
            <a:endParaRPr lang="en-US" sz="1400" dirty="0" smtClean="0"/>
          </a:p>
          <a:p>
            <a:pPr>
              <a:buFont typeface="Wingdings" panose="05000000000000000000" pitchFamily="2" charset="2"/>
              <a:buChar char="q"/>
            </a:pPr>
            <a:r>
              <a:rPr lang="en-US" sz="1400" dirty="0" smtClean="0"/>
              <a:t>Plan </a:t>
            </a:r>
            <a:r>
              <a:rPr lang="en-US" sz="1400" dirty="0"/>
              <a:t>designs usually only allow for 1 possible coverage amount for each employee. Some example plan designs would be:</a:t>
            </a:r>
            <a:endParaRPr lang="en-US" sz="1400" b="1" dirty="0"/>
          </a:p>
          <a:p>
            <a:pPr lvl="0">
              <a:buFont typeface="Wingdings" panose="05000000000000000000" pitchFamily="2" charset="2"/>
              <a:buChar char="ü"/>
            </a:pPr>
            <a:r>
              <a:rPr lang="en-US" sz="1400" dirty="0"/>
              <a:t>A multiple of earnings with a maximum dollar amount. So an employee might receive 2X there salary with a minimum of 5000 and a maximum of 120,000. </a:t>
            </a:r>
            <a:endParaRPr lang="en-US" sz="1400" b="1" dirty="0"/>
          </a:p>
          <a:p>
            <a:pPr lvl="0">
              <a:buFont typeface="Wingdings" panose="05000000000000000000" pitchFamily="2" charset="2"/>
              <a:buChar char="ü"/>
            </a:pPr>
            <a:r>
              <a:rPr lang="en-US" sz="1400" dirty="0"/>
              <a:t>A flat dollar amount that all employees receive. ex. a flat </a:t>
            </a:r>
            <a:r>
              <a:rPr lang="en-US" sz="1400" dirty="0" smtClean="0"/>
              <a:t>100,000</a:t>
            </a:r>
            <a:endParaRPr lang="en-US" sz="1400" dirty="0"/>
          </a:p>
          <a:p>
            <a:pPr lvl="0">
              <a:buFont typeface="Wingdings" panose="05000000000000000000" pitchFamily="2" charset="2"/>
              <a:buChar char="ü"/>
            </a:pPr>
            <a:endParaRPr lang="en-US" sz="1400" b="1" dirty="0" smtClean="0"/>
          </a:p>
          <a:p>
            <a:pPr>
              <a:buFont typeface="Wingdings" panose="05000000000000000000" pitchFamily="2" charset="2"/>
              <a:buChar char="q"/>
            </a:pPr>
            <a:r>
              <a:rPr lang="en-US" sz="1400" dirty="0">
                <a:solidFill>
                  <a:schemeClr val="tx1"/>
                </a:solidFill>
              </a:rPr>
              <a:t>Basic life rates are generally single rates that do not vary by </a:t>
            </a:r>
            <a:r>
              <a:rPr lang="en-US" sz="1400" dirty="0" smtClean="0">
                <a:solidFill>
                  <a:schemeClr val="tx1"/>
                </a:solidFill>
              </a:rPr>
              <a:t>age</a:t>
            </a:r>
            <a:endParaRPr lang="en-US" sz="1400" b="1" dirty="0"/>
          </a:p>
          <a:p>
            <a:pPr marL="0" lvl="0" indent="0">
              <a:buNone/>
            </a:pPr>
            <a:r>
              <a:rPr lang="en-US" sz="1400" dirty="0"/>
              <a:t> </a:t>
            </a:r>
            <a:endParaRPr lang="en-US" sz="1400" b="1" dirty="0"/>
          </a:p>
          <a:p>
            <a:pPr>
              <a:buFont typeface="Wingdings" panose="05000000000000000000" pitchFamily="2" charset="2"/>
              <a:buChar char="q"/>
            </a:pPr>
            <a:r>
              <a:rPr lang="en-US" sz="1400" dirty="0"/>
              <a:t>Within basic life there is a </a:t>
            </a:r>
            <a:r>
              <a:rPr lang="en-US" sz="1400" dirty="0" smtClean="0"/>
              <a:t>sub-product </a:t>
            </a:r>
            <a:r>
              <a:rPr lang="en-US" sz="1400" dirty="0"/>
              <a:t>called </a:t>
            </a:r>
            <a:r>
              <a:rPr lang="en-US" sz="1400" u="sng" dirty="0"/>
              <a:t>Retiree Life</a:t>
            </a:r>
            <a:r>
              <a:rPr lang="en-US" sz="1400" dirty="0"/>
              <a:t>. Retiree life is like basic life but, only retired employees are </a:t>
            </a:r>
            <a:r>
              <a:rPr lang="en-US" sz="1400" dirty="0" smtClean="0"/>
              <a:t>covered. Coverage </a:t>
            </a:r>
            <a:r>
              <a:rPr lang="en-US" sz="1400" dirty="0"/>
              <a:t>amounts tend to be lower and some provisions such as Living Benefit Option, which pays out a portion of the coverage if an employee becomes terminally ill do not apply.</a:t>
            </a:r>
            <a:endParaRPr lang="en-US" sz="1400" b="1"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219739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sz="2400" dirty="0" smtClean="0"/>
              <a:t>Basic Accidental Death or Dismemberment (Basic (ADD)</a:t>
            </a:r>
            <a:endParaRPr lang="en-US" sz="2400" dirty="0"/>
          </a:p>
        </p:txBody>
      </p:sp>
      <p:sp>
        <p:nvSpPr>
          <p:cNvPr id="3" name="Content Placeholder 2"/>
          <p:cNvSpPr>
            <a:spLocks noGrp="1"/>
          </p:cNvSpPr>
          <p:nvPr>
            <p:ph idx="1"/>
          </p:nvPr>
        </p:nvSpPr>
        <p:spPr>
          <a:xfrm>
            <a:off x="368489" y="1545610"/>
            <a:ext cx="8509379" cy="4950725"/>
          </a:xfrm>
        </p:spPr>
        <p:txBody>
          <a:bodyPr/>
          <a:lstStyle/>
          <a:p>
            <a:pPr>
              <a:buFont typeface="Wingdings" panose="05000000000000000000" pitchFamily="2" charset="2"/>
              <a:buChar char="q"/>
            </a:pPr>
            <a:r>
              <a:rPr lang="en-US" sz="1400" dirty="0" smtClean="0"/>
              <a:t>Basic </a:t>
            </a:r>
            <a:r>
              <a:rPr lang="en-US" sz="1400" dirty="0"/>
              <a:t>ADD is a product that is typically paid for by the employer and pays a benefit if the employee dies or loses a limb, foot, hand or eye </a:t>
            </a:r>
            <a:r>
              <a:rPr lang="en-US" sz="1400" dirty="0" smtClean="0"/>
              <a:t>in </a:t>
            </a:r>
            <a:r>
              <a:rPr lang="en-US" sz="1400" dirty="0"/>
              <a:t>an </a:t>
            </a:r>
            <a:r>
              <a:rPr lang="en-US" sz="1400" dirty="0" smtClean="0"/>
              <a:t>accident</a:t>
            </a:r>
          </a:p>
          <a:p>
            <a:pPr marL="0" indent="0">
              <a:buNone/>
            </a:pPr>
            <a:endParaRPr lang="en-US" sz="1400" dirty="0"/>
          </a:p>
          <a:p>
            <a:pPr>
              <a:buFont typeface="Wingdings" panose="05000000000000000000" pitchFamily="2" charset="2"/>
              <a:buChar char="q"/>
            </a:pPr>
            <a:r>
              <a:rPr lang="en-US" sz="1400" dirty="0"/>
              <a:t>Basic ADD is generally a non-contributory product that is paid for by the </a:t>
            </a:r>
            <a:r>
              <a:rPr lang="en-US" sz="1400" dirty="0" smtClean="0"/>
              <a:t>employer</a:t>
            </a:r>
          </a:p>
          <a:p>
            <a:pPr marL="0" indent="0">
              <a:buNone/>
            </a:pPr>
            <a:endParaRPr lang="en-US" sz="1400" dirty="0"/>
          </a:p>
          <a:p>
            <a:pPr>
              <a:buFont typeface="Wingdings" panose="05000000000000000000" pitchFamily="2" charset="2"/>
              <a:buChar char="q"/>
            </a:pPr>
            <a:r>
              <a:rPr lang="en-US" sz="1400" dirty="0" smtClean="0"/>
              <a:t> </a:t>
            </a:r>
            <a:r>
              <a:rPr lang="en-US" sz="1400" dirty="0"/>
              <a:t>Employees do not generally need to choose to have this coverage they are automatically covered. Plan designs usually only allow for 1 possible coverage amount for each employee. Some example plan designs would be:</a:t>
            </a:r>
            <a:endParaRPr lang="en-US" sz="1400" b="1" dirty="0"/>
          </a:p>
          <a:p>
            <a:pPr lvl="0">
              <a:buFont typeface="Wingdings" panose="05000000000000000000" pitchFamily="2" charset="2"/>
              <a:buChar char="ü"/>
            </a:pPr>
            <a:r>
              <a:rPr lang="en-US" sz="1400" dirty="0"/>
              <a:t>A multiple of earnings with a maximum dollar amount. So an employee might receive 2X there salary with a minimum of 5000 and a maximum of 120,000. </a:t>
            </a:r>
            <a:endParaRPr lang="en-US" sz="1400" b="1" dirty="0"/>
          </a:p>
          <a:p>
            <a:pPr lvl="0">
              <a:buFont typeface="Wingdings" panose="05000000000000000000" pitchFamily="2" charset="2"/>
              <a:buChar char="ü"/>
            </a:pPr>
            <a:r>
              <a:rPr lang="en-US" sz="1400" dirty="0"/>
              <a:t>A flat dollar amount that all employees receive. ex. a flat </a:t>
            </a:r>
            <a:r>
              <a:rPr lang="en-US" sz="1400" dirty="0" smtClean="0"/>
              <a:t>100,000</a:t>
            </a:r>
          </a:p>
          <a:p>
            <a:pPr lvl="0">
              <a:buFont typeface="Wingdings" panose="05000000000000000000" pitchFamily="2" charset="2"/>
              <a:buChar char="ü"/>
            </a:pPr>
            <a:endParaRPr lang="en-US" sz="1400" b="1" dirty="0"/>
          </a:p>
          <a:p>
            <a:pPr>
              <a:buFont typeface="Wingdings" panose="05000000000000000000" pitchFamily="2" charset="2"/>
              <a:buChar char="q"/>
            </a:pPr>
            <a:r>
              <a:rPr lang="en-US" sz="1400" dirty="0"/>
              <a:t>Basic ADD rates are always single rates that do not vary by age </a:t>
            </a:r>
            <a:r>
              <a:rPr lang="en-US" sz="1400" dirty="0" smtClean="0"/>
              <a:t>or smoker/non-smoker. However, age </a:t>
            </a:r>
            <a:r>
              <a:rPr lang="en-US" sz="1400" dirty="0"/>
              <a:t>banded and smoker/non smoker ADD </a:t>
            </a:r>
            <a:r>
              <a:rPr lang="en-US" sz="1400" dirty="0" smtClean="0"/>
              <a:t>rates are supported by SPARC</a:t>
            </a:r>
            <a:endParaRPr lang="en-US" sz="1400" b="1" dirty="0"/>
          </a:p>
          <a:p>
            <a:pPr marL="0" indent="0">
              <a:buNone/>
            </a:pPr>
            <a:r>
              <a:rPr lang="en-US" sz="1400" dirty="0"/>
              <a:t> </a:t>
            </a:r>
            <a:endParaRPr lang="en-US" sz="1400" b="1" dirty="0"/>
          </a:p>
          <a:p>
            <a:pPr>
              <a:buFont typeface="Wingdings" panose="05000000000000000000" pitchFamily="2" charset="2"/>
              <a:buChar char="q"/>
            </a:pPr>
            <a:r>
              <a:rPr lang="en-US" sz="1400" dirty="0" smtClean="0"/>
              <a:t>Within </a:t>
            </a:r>
            <a:r>
              <a:rPr lang="en-US" sz="1400" dirty="0"/>
              <a:t>Basic ADD there is a </a:t>
            </a:r>
            <a:r>
              <a:rPr lang="en-US" sz="1400" dirty="0" smtClean="0"/>
              <a:t>sub-product </a:t>
            </a:r>
            <a:r>
              <a:rPr lang="en-US" sz="1400" dirty="0"/>
              <a:t>called </a:t>
            </a:r>
            <a:r>
              <a:rPr lang="en-US" sz="1400" u="sng" dirty="0"/>
              <a:t>Business Travel Accident (BTA</a:t>
            </a:r>
            <a:r>
              <a:rPr lang="en-US" sz="1400" dirty="0" smtClean="0"/>
              <a:t>), </a:t>
            </a:r>
            <a:r>
              <a:rPr lang="en-US" sz="1400" dirty="0"/>
              <a:t>this product is even more restrictive than basic ADD. A benefit for BTA is only paid out if the employee dies while traveling for </a:t>
            </a:r>
            <a:r>
              <a:rPr lang="en-US" sz="1400" dirty="0" smtClean="0"/>
              <a:t>business</a:t>
            </a:r>
            <a:endParaRPr lang="en-US" b="1"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3597254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sz="2400" dirty="0" smtClean="0"/>
              <a:t>Optional Life</a:t>
            </a:r>
            <a:endParaRPr lang="en-US" sz="2400" dirty="0"/>
          </a:p>
        </p:txBody>
      </p:sp>
      <p:sp>
        <p:nvSpPr>
          <p:cNvPr id="3" name="Content Placeholder 2"/>
          <p:cNvSpPr>
            <a:spLocks noGrp="1"/>
          </p:cNvSpPr>
          <p:nvPr>
            <p:ph idx="1"/>
          </p:nvPr>
        </p:nvSpPr>
        <p:spPr>
          <a:xfrm>
            <a:off x="368489" y="1545610"/>
            <a:ext cx="8509379" cy="4950725"/>
          </a:xfrm>
        </p:spPr>
        <p:txBody>
          <a:bodyPr/>
          <a:lstStyle/>
          <a:p>
            <a:pPr>
              <a:buFont typeface="Wingdings" panose="05000000000000000000" pitchFamily="2" charset="2"/>
              <a:buChar char="q"/>
            </a:pPr>
            <a:r>
              <a:rPr lang="en-US" sz="1400" dirty="0" smtClean="0"/>
              <a:t>Optional </a:t>
            </a:r>
            <a:r>
              <a:rPr lang="en-US" sz="1400" dirty="0"/>
              <a:t>Life is a product that pays a benefit to the employee’s beneficiary if the employee </a:t>
            </a:r>
            <a:r>
              <a:rPr lang="en-US" sz="1400" dirty="0" smtClean="0"/>
              <a:t>dies. Optional </a:t>
            </a:r>
            <a:r>
              <a:rPr lang="en-US" sz="1400" dirty="0"/>
              <a:t>Life is generally a contributory product that is paid for by the employee if they choose to purchase </a:t>
            </a:r>
            <a:r>
              <a:rPr lang="en-US" sz="1400" dirty="0" smtClean="0"/>
              <a:t>it</a:t>
            </a:r>
          </a:p>
          <a:p>
            <a:pPr marL="0" indent="0">
              <a:buNone/>
            </a:pPr>
            <a:endParaRPr lang="en-US" sz="1400" dirty="0"/>
          </a:p>
          <a:p>
            <a:pPr>
              <a:buFont typeface="Wingdings" panose="05000000000000000000" pitchFamily="2" charset="2"/>
              <a:buChar char="q"/>
            </a:pPr>
            <a:r>
              <a:rPr lang="en-US" sz="1400" dirty="0"/>
              <a:t>The optional life amounts of insurance are different from the basic life amounts of </a:t>
            </a:r>
            <a:r>
              <a:rPr lang="en-US" sz="1400" dirty="0" smtClean="0"/>
              <a:t>insurance. They </a:t>
            </a:r>
            <a:r>
              <a:rPr lang="en-US" sz="1400" dirty="0"/>
              <a:t>allow a choice of </a:t>
            </a:r>
            <a:r>
              <a:rPr lang="en-US" sz="1400" dirty="0" smtClean="0"/>
              <a:t>options:</a:t>
            </a:r>
          </a:p>
          <a:p>
            <a:pPr lvl="0">
              <a:buFont typeface="Wingdings" panose="05000000000000000000" pitchFamily="2" charset="2"/>
              <a:buChar char="ü"/>
            </a:pPr>
            <a:r>
              <a:rPr lang="en-US" sz="1400" dirty="0"/>
              <a:t>A multiple of earnings with a maximum dollar amount. This is different from the Multiple of earnings for basic life because the </a:t>
            </a:r>
            <a:r>
              <a:rPr lang="en-US" sz="1400" dirty="0" smtClean="0"/>
              <a:t>multiple </a:t>
            </a:r>
            <a:r>
              <a:rPr lang="en-US" sz="1400" dirty="0"/>
              <a:t>of earnings will be a range between 2 numbers.  So an employee might be able to choose between 1 and 5 times earnings with an increment of 1. These plans will have a minimum and maximum coverage amount. ex. an employee earning 50,000 could choose 50,000,  100,000,  150,000, 200,000,  250,000.</a:t>
            </a:r>
            <a:endParaRPr lang="en-US" sz="1400" b="1" dirty="0"/>
          </a:p>
          <a:p>
            <a:pPr>
              <a:buFont typeface="Wingdings" panose="05000000000000000000" pitchFamily="2" charset="2"/>
              <a:buChar char="ü"/>
            </a:pPr>
            <a:r>
              <a:rPr lang="en-US" sz="1400" dirty="0"/>
              <a:t>An Incremental flat dollar amount. This coverage type also allows a range of coverage options  a typical plan design would be 10,000-300,000 with a 10,000 increment. So the employee could choose 10,000,  20,000,  30,000 etc. all the way up to </a:t>
            </a:r>
            <a:r>
              <a:rPr lang="en-US" sz="1400" dirty="0" smtClean="0"/>
              <a:t>300,000</a:t>
            </a:r>
          </a:p>
          <a:p>
            <a:pPr marL="0" indent="0">
              <a:buNone/>
            </a:pPr>
            <a:endParaRPr lang="en-US" sz="1400" dirty="0"/>
          </a:p>
          <a:p>
            <a:pPr>
              <a:buFont typeface="Wingdings" panose="05000000000000000000" pitchFamily="2" charset="2"/>
              <a:buChar char="q"/>
            </a:pPr>
            <a:r>
              <a:rPr lang="en-US" sz="1400" dirty="0"/>
              <a:t>Optional Life is the most commonly enrolled product. 90+ Percent of enrollments will contain optional </a:t>
            </a:r>
            <a:r>
              <a:rPr lang="en-US" sz="1400" dirty="0" smtClean="0"/>
              <a:t>life</a:t>
            </a:r>
            <a:endParaRPr lang="en-US" sz="1400" dirty="0"/>
          </a:p>
          <a:p>
            <a:pPr marL="0" indent="0">
              <a:buNone/>
            </a:pPr>
            <a:endParaRPr lang="en-US" sz="1400" dirty="0"/>
          </a:p>
          <a:p>
            <a:pPr>
              <a:buFont typeface="Wingdings" panose="05000000000000000000" pitchFamily="2" charset="2"/>
              <a:buChar char="q"/>
            </a:pPr>
            <a:r>
              <a:rPr lang="en-US" sz="1400" dirty="0"/>
              <a:t>Optional Life rates are almost always age banded</a:t>
            </a:r>
          </a:p>
        </p:txBody>
      </p:sp>
      <p:sp>
        <p:nvSpPr>
          <p:cNvPr id="4" name="Footer Placeholder 3"/>
          <p:cNvSpPr>
            <a:spLocks noGrp="1"/>
          </p:cNvSpPr>
          <p:nvPr>
            <p:ph type="ftr" sz="quarter" idx="11"/>
          </p:nvPr>
        </p:nvSpPr>
        <p:spPr/>
        <p:txBody>
          <a:bodyPr/>
          <a:lstStyle/>
          <a:p>
            <a:r>
              <a:rPr lang="en-US" smtClean="0"/>
              <a:t>Capgemini Public</a:t>
            </a:r>
            <a:endParaRPr lang="en-US" dirty="0"/>
          </a:p>
        </p:txBody>
      </p:sp>
    </p:spTree>
    <p:extLst>
      <p:ext uri="{BB962C8B-B14F-4D97-AF65-F5344CB8AC3E}">
        <p14:creationId xmlns:p14="http://schemas.microsoft.com/office/powerpoint/2010/main" val="954464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sz="2400" dirty="0" smtClean="0"/>
              <a:t>Optional Accidental Death and Dismemberment (Optional ADD/OADD)</a:t>
            </a:r>
            <a:endParaRPr lang="en-US" sz="2400" dirty="0"/>
          </a:p>
        </p:txBody>
      </p:sp>
      <p:sp>
        <p:nvSpPr>
          <p:cNvPr id="3" name="Content Placeholder 2"/>
          <p:cNvSpPr>
            <a:spLocks noGrp="1"/>
          </p:cNvSpPr>
          <p:nvPr>
            <p:ph idx="1"/>
          </p:nvPr>
        </p:nvSpPr>
        <p:spPr>
          <a:xfrm>
            <a:off x="368489" y="1545610"/>
            <a:ext cx="8509379" cy="4950725"/>
          </a:xfrm>
        </p:spPr>
        <p:txBody>
          <a:bodyPr/>
          <a:lstStyle/>
          <a:p>
            <a:pPr>
              <a:buFont typeface="Wingdings" panose="05000000000000000000" pitchFamily="2" charset="2"/>
              <a:buChar char="q"/>
            </a:pPr>
            <a:r>
              <a:rPr lang="en-US" sz="1400" dirty="0" smtClean="0"/>
              <a:t>Optional ADD </a:t>
            </a:r>
            <a:r>
              <a:rPr lang="en-US" sz="1400" dirty="0"/>
              <a:t>is a product that pays a benefit to the employee’s beneficiary if the employee dies or becomes severely </a:t>
            </a:r>
            <a:r>
              <a:rPr lang="en-US" sz="1400" dirty="0" smtClean="0"/>
              <a:t>injured. </a:t>
            </a:r>
            <a:r>
              <a:rPr lang="en-US" sz="1400" dirty="0"/>
              <a:t>Employees who die due to sickness are not paid a benefit</a:t>
            </a:r>
          </a:p>
          <a:p>
            <a:pPr>
              <a:buFont typeface="Wingdings" panose="05000000000000000000" pitchFamily="2" charset="2"/>
              <a:buChar char="q"/>
            </a:pPr>
            <a:r>
              <a:rPr lang="en-US" sz="1400" dirty="0"/>
              <a:t>Optional ADD is generally a contributory product that is paid for by the employee if they choose to purchase it. </a:t>
            </a:r>
          </a:p>
          <a:p>
            <a:pPr>
              <a:buFont typeface="Wingdings" panose="05000000000000000000" pitchFamily="2" charset="2"/>
              <a:buChar char="q"/>
            </a:pPr>
            <a:r>
              <a:rPr lang="en-US" sz="1400" dirty="0"/>
              <a:t>Plan designs allow employees to choose from multiple coverage options depending on how much coverage the employee needs. Some example plan designs would be:</a:t>
            </a:r>
          </a:p>
          <a:p>
            <a:pPr>
              <a:buFont typeface="Wingdings" panose="05000000000000000000" pitchFamily="2" charset="2"/>
              <a:buChar char="ü"/>
            </a:pPr>
            <a:r>
              <a:rPr lang="en-US" sz="1400" dirty="0" smtClean="0"/>
              <a:t>A </a:t>
            </a:r>
            <a:r>
              <a:rPr lang="en-US" sz="1400" dirty="0"/>
              <a:t>multiple of earnings with a maximum dollar amount. This is different from the Multiple of earnings for basic life because the </a:t>
            </a:r>
            <a:r>
              <a:rPr lang="en-US" sz="1400" dirty="0" smtClean="0"/>
              <a:t>multiple </a:t>
            </a:r>
            <a:r>
              <a:rPr lang="en-US" sz="1400" dirty="0"/>
              <a:t>of earnings will be a range between 2 numbers.  So an employee might be able to choose between 1 and 5 times earnings with an increment of 1. These plans will have a minimum and maximum coverage amount. ex. an employee earning 50,000 could choose 50,000,  100,000,  150,000, 200,000,  250,000.</a:t>
            </a:r>
          </a:p>
          <a:p>
            <a:pPr>
              <a:buFont typeface="Wingdings" panose="05000000000000000000" pitchFamily="2" charset="2"/>
              <a:buChar char="ü"/>
            </a:pPr>
            <a:r>
              <a:rPr lang="en-US" sz="1400" dirty="0" smtClean="0"/>
              <a:t>An </a:t>
            </a:r>
            <a:r>
              <a:rPr lang="en-US" sz="1400" dirty="0"/>
              <a:t>Incremental flat dollar amount. This coverage type also allows a range of coverage options  a typical plan design would be 10,000-300,000 with a 10,000 increment. So the employee could choose 10,000,  20,000,  30,000 etc. all the way up to 300,000</a:t>
            </a:r>
          </a:p>
          <a:p>
            <a:pPr>
              <a:buFont typeface="Wingdings" panose="05000000000000000000" pitchFamily="2" charset="2"/>
              <a:buChar char="q"/>
            </a:pPr>
            <a:r>
              <a:rPr lang="en-US" sz="1400" dirty="0" smtClean="0"/>
              <a:t>Optional </a:t>
            </a:r>
            <a:r>
              <a:rPr lang="en-US" sz="1400" dirty="0"/>
              <a:t>ADD rates are almost always single flat rates</a:t>
            </a:r>
          </a:p>
          <a:p>
            <a:pPr>
              <a:buFont typeface="Wingdings" panose="05000000000000000000" pitchFamily="2" charset="2"/>
              <a:buChar char="q"/>
            </a:pPr>
            <a:r>
              <a:rPr lang="en-US" sz="1400" dirty="0"/>
              <a:t>Optional ADD can also be expanded to include spouse and child coverage. With spouse and/or child coverage OADD is called OADD Family.  The spouse and child coverage is typically either a percentage of the employee’s coverage or an incremental flat dollar amount. </a:t>
            </a:r>
            <a:endParaRPr lang="en-US" sz="1400" b="1" dirty="0"/>
          </a:p>
          <a:p>
            <a:pPr>
              <a:buFont typeface="Wingdings" panose="05000000000000000000" pitchFamily="2" charset="2"/>
              <a:buChar char="q"/>
            </a:pPr>
            <a:r>
              <a:rPr lang="en-US" sz="1400" dirty="0" smtClean="0"/>
              <a:t>In </a:t>
            </a:r>
            <a:r>
              <a:rPr lang="en-US" sz="1400" dirty="0"/>
              <a:t>Addition to the many products OADD can be setup to match Optional life or not match Optional Life</a:t>
            </a:r>
          </a:p>
          <a:p>
            <a:pPr>
              <a:buFont typeface="Wingdings" panose="05000000000000000000" pitchFamily="2" charset="2"/>
              <a:buChar char="q"/>
            </a:pPr>
            <a:endParaRPr lang="en-US" sz="1400" dirty="0"/>
          </a:p>
        </p:txBody>
      </p:sp>
      <p:sp>
        <p:nvSpPr>
          <p:cNvPr id="4" name="Footer Placeholder 3"/>
          <p:cNvSpPr>
            <a:spLocks noGrp="1"/>
          </p:cNvSpPr>
          <p:nvPr>
            <p:ph type="ftr" sz="quarter" idx="11"/>
          </p:nvPr>
        </p:nvSpPr>
        <p:spPr/>
        <p:txBody>
          <a:bodyPr/>
          <a:lstStyle/>
          <a:p>
            <a:r>
              <a:rPr lang="en-US" smtClean="0"/>
              <a:t>Capgemini Public</a:t>
            </a:r>
            <a:endParaRPr lang="en-US" dirty="0"/>
          </a:p>
        </p:txBody>
      </p:sp>
    </p:spTree>
    <p:extLst>
      <p:ext uri="{BB962C8B-B14F-4D97-AF65-F5344CB8AC3E}">
        <p14:creationId xmlns:p14="http://schemas.microsoft.com/office/powerpoint/2010/main" val="6579138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05" y="198687"/>
            <a:ext cx="8229600" cy="792162"/>
          </a:xfrm>
        </p:spPr>
        <p:txBody>
          <a:bodyPr/>
          <a:lstStyle/>
          <a:p>
            <a:r>
              <a:rPr lang="en-US" sz="2400" dirty="0" smtClean="0"/>
              <a:t>Dependent Life</a:t>
            </a:r>
            <a:endParaRPr lang="en-US" sz="2400" dirty="0"/>
          </a:p>
        </p:txBody>
      </p:sp>
      <p:sp>
        <p:nvSpPr>
          <p:cNvPr id="3" name="Content Placeholder 2"/>
          <p:cNvSpPr>
            <a:spLocks noGrp="1"/>
          </p:cNvSpPr>
          <p:nvPr>
            <p:ph idx="1"/>
          </p:nvPr>
        </p:nvSpPr>
        <p:spPr>
          <a:xfrm>
            <a:off x="150125" y="1282890"/>
            <a:ext cx="8993875" cy="5213445"/>
          </a:xfrm>
        </p:spPr>
        <p:txBody>
          <a:bodyPr/>
          <a:lstStyle/>
          <a:p>
            <a:pPr>
              <a:buFont typeface="Wingdings" panose="05000000000000000000" pitchFamily="2" charset="2"/>
              <a:buChar char="q"/>
            </a:pPr>
            <a:r>
              <a:rPr lang="en-US" sz="1400" dirty="0" smtClean="0"/>
              <a:t>Dependent </a:t>
            </a:r>
            <a:r>
              <a:rPr lang="en-US" sz="1400" dirty="0"/>
              <a:t>Life is a product that pays a benefit to the employee’s beneficiary if the employee’s spouse/child </a:t>
            </a:r>
            <a:r>
              <a:rPr lang="en-US" sz="1400" dirty="0" smtClean="0"/>
              <a:t>dies</a:t>
            </a:r>
            <a:endParaRPr lang="en-US" sz="1400" dirty="0"/>
          </a:p>
          <a:p>
            <a:pPr marL="0" indent="0">
              <a:buNone/>
            </a:pPr>
            <a:endParaRPr lang="en-US" sz="1400" dirty="0"/>
          </a:p>
          <a:p>
            <a:pPr>
              <a:buFont typeface="Wingdings" panose="05000000000000000000" pitchFamily="2" charset="2"/>
              <a:buChar char="q"/>
            </a:pPr>
            <a:r>
              <a:rPr lang="en-US" sz="1400" dirty="0"/>
              <a:t>Dependent Life can be either Contributory or Non Contributory. Contributory plans are called Optional Dependent Life and are created using the Optional Dependent Life button. Non Contributory plans are called Basic Dependent Life and are created using the Basic Dependent Life </a:t>
            </a:r>
            <a:r>
              <a:rPr lang="en-US" sz="1400" dirty="0" smtClean="0"/>
              <a:t>button</a:t>
            </a:r>
          </a:p>
          <a:p>
            <a:pPr marL="0" indent="0">
              <a:buNone/>
            </a:pPr>
            <a:r>
              <a:rPr lang="en-US" sz="1400" dirty="0" smtClean="0"/>
              <a:t>  </a:t>
            </a:r>
            <a:endParaRPr lang="en-US" sz="1400" dirty="0"/>
          </a:p>
          <a:p>
            <a:pPr>
              <a:buFont typeface="Wingdings" panose="05000000000000000000" pitchFamily="2" charset="2"/>
              <a:buChar char="q"/>
            </a:pPr>
            <a:r>
              <a:rPr lang="en-US" sz="1400" dirty="0"/>
              <a:t>Optional Dependent </a:t>
            </a:r>
            <a:r>
              <a:rPr lang="en-US" sz="1400" dirty="0" smtClean="0"/>
              <a:t>Life is the 2nd most commonly enrolled product after Optional Life</a:t>
            </a:r>
          </a:p>
          <a:p>
            <a:pPr marL="0" indent="0">
              <a:buNone/>
            </a:pPr>
            <a:endParaRPr lang="en-US" sz="1400" dirty="0"/>
          </a:p>
          <a:p>
            <a:pPr>
              <a:buFont typeface="Wingdings" panose="05000000000000000000" pitchFamily="2" charset="2"/>
              <a:buChar char="q"/>
            </a:pPr>
            <a:r>
              <a:rPr lang="en-US" sz="1400" dirty="0"/>
              <a:t>Dependent Life is different from most other products because there are 2 types of coverage Spouse Coverage and Child Coverage. For child coverage there are 3 special age fields: The child minimum age, maximum unmarried child age and maximum Full Time student age. The child minimum age field indicates when Dependent Life coverage begins for child, typically this field is set to 14 days. The maximum age indicates the oldest age Prudential will cover </a:t>
            </a:r>
            <a:r>
              <a:rPr lang="en-US" sz="1400" dirty="0" smtClean="0"/>
              <a:t>children</a:t>
            </a:r>
          </a:p>
          <a:p>
            <a:pPr marL="0" indent="0">
              <a:buNone/>
            </a:pPr>
            <a:endParaRPr lang="en-US" sz="1400" dirty="0" smtClean="0"/>
          </a:p>
          <a:p>
            <a:pPr>
              <a:buFont typeface="Wingdings" panose="05000000000000000000" pitchFamily="2" charset="2"/>
              <a:buChar char="q"/>
            </a:pPr>
            <a:r>
              <a:rPr lang="en-US" sz="1400" dirty="0"/>
              <a:t>Generally </a:t>
            </a:r>
            <a:r>
              <a:rPr lang="en-US" sz="1400" dirty="0" smtClean="0"/>
              <a:t>basic </a:t>
            </a:r>
            <a:r>
              <a:rPr lang="en-US" sz="1400" dirty="0"/>
              <a:t>dependent life will be setup with a plan design that only allows 1 option such as a flat $10,000. Optional dependent life is usually setup as a plan design that allows multiple options such as an incremental flat plan from 10,000-100,000 in 10,000 increments. </a:t>
            </a:r>
            <a:endParaRPr lang="en-US" sz="1400" b="1" dirty="0"/>
          </a:p>
          <a:p>
            <a:pPr marL="0" indent="0">
              <a:buNone/>
            </a:pPr>
            <a:r>
              <a:rPr lang="en-US" sz="1400" dirty="0" smtClean="0"/>
              <a:t>  </a:t>
            </a:r>
            <a:endParaRPr lang="en-US" sz="1400" dirty="0"/>
          </a:p>
          <a:p>
            <a:pPr>
              <a:buFont typeface="Wingdings" panose="05000000000000000000" pitchFamily="2" charset="2"/>
              <a:buChar char="q"/>
            </a:pPr>
            <a:r>
              <a:rPr lang="en-US" sz="1400" dirty="0"/>
              <a:t> There is a large amount of variation in Dependent life rates. They can be age banded, can have single rates for spouses/children or 1 rate for the entire family. In addition when the rate is age banded the actual rate calculation can be based on the Spouse’s age or the employee’s age.</a:t>
            </a:r>
          </a:p>
          <a:p>
            <a:pPr>
              <a:buFont typeface="Wingdings" panose="05000000000000000000" pitchFamily="2" charset="2"/>
              <a:buChar char="q"/>
            </a:pPr>
            <a:endParaRPr lang="en-US" sz="1400" dirty="0"/>
          </a:p>
        </p:txBody>
      </p:sp>
      <p:sp>
        <p:nvSpPr>
          <p:cNvPr id="4" name="Footer Placeholder 3"/>
          <p:cNvSpPr>
            <a:spLocks noGrp="1"/>
          </p:cNvSpPr>
          <p:nvPr>
            <p:ph type="ftr" sz="quarter" idx="11"/>
          </p:nvPr>
        </p:nvSpPr>
        <p:spPr/>
        <p:txBody>
          <a:bodyPr/>
          <a:lstStyle/>
          <a:p>
            <a:r>
              <a:rPr lang="en-US" smtClean="0"/>
              <a:t>Capgemini Public</a:t>
            </a:r>
            <a:endParaRPr lang="en-US" dirty="0"/>
          </a:p>
        </p:txBody>
      </p:sp>
    </p:spTree>
    <p:extLst>
      <p:ext uri="{BB962C8B-B14F-4D97-AF65-F5344CB8AC3E}">
        <p14:creationId xmlns:p14="http://schemas.microsoft.com/office/powerpoint/2010/main" val="5223260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heme/theme1.xml><?xml version="1.0" encoding="utf-8"?>
<a:theme xmlns:a="http://schemas.openxmlformats.org/drawingml/2006/main" name="Corporate Presentation Template (4x3 - Normal) (1)">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a:themeElements>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losing slides">
  <a:themeElements>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rporate Presentation Template (4x3 - Normal) (1)">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2_Corporate Presentation Template (4x3 - Normal) (1)">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7.xml><?xml version="1.0" encoding="utf-8"?>
<a:theme xmlns:a="http://schemas.openxmlformats.org/drawingml/2006/main" name="3_Corporate Presentation Template (4x3 - Normal) (1)">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4_Corporate Presentation Template (4x3 - Normal) (1)">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2F27FA532E1440BBB216045CCA2436" ma:contentTypeVersion="0" ma:contentTypeDescription="Create a new document." ma:contentTypeScope="" ma:versionID="3ba8609c7665c84a77543b3bac825d5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DCD6D0-C0C6-4B37-8E1F-634563C017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929AEC3-7EC0-4F82-BB0A-6F9A32F6B2AD}">
  <ds:schemaRefs>
    <ds:schemaRef ds:uri="http://schemas.openxmlformats.org/package/2006/metadata/core-properties"/>
    <ds:schemaRef ds:uri="http://schemas.microsoft.com/office/2006/documentManagement/types"/>
    <ds:schemaRef ds:uri="http://purl.org/dc/elements/1.1/"/>
    <ds:schemaRef ds:uri="http://purl.org/dc/dcmitype/"/>
    <ds:schemaRef ds:uri="http://www.w3.org/XML/1998/namespac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D9F3D6CE-F9C0-4AB1-BFB9-2749B7C931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 Presentation Template (4x3 - Normal) (1)</Template>
  <TotalTime>24161</TotalTime>
  <Words>3536</Words>
  <Application>Microsoft Office PowerPoint</Application>
  <PresentationFormat>On-screen Show (4:3)</PresentationFormat>
  <Paragraphs>269</Paragraphs>
  <Slides>25</Slides>
  <Notes>1</Notes>
  <HiddenSlides>0</HiddenSlides>
  <MMClips>0</MMClips>
  <ScaleCrop>false</ScaleCrop>
  <HeadingPairs>
    <vt:vector size="6" baseType="variant">
      <vt:variant>
        <vt:lpstr>Theme</vt:lpstr>
      </vt:variant>
      <vt:variant>
        <vt:i4>8</vt:i4>
      </vt:variant>
      <vt:variant>
        <vt:lpstr>Embedded OLE Servers</vt:lpstr>
      </vt:variant>
      <vt:variant>
        <vt:i4>2</vt:i4>
      </vt:variant>
      <vt:variant>
        <vt:lpstr>Slide Titles</vt:lpstr>
      </vt:variant>
      <vt:variant>
        <vt:i4>25</vt:i4>
      </vt:variant>
    </vt:vector>
  </HeadingPairs>
  <TitlesOfParts>
    <vt:vector size="35" baseType="lpstr">
      <vt:lpstr>Corporate Presentation Template (4x3 - Normal) (1)</vt:lpstr>
      <vt:lpstr>Custom Design</vt:lpstr>
      <vt:lpstr>Section break</vt:lpstr>
      <vt:lpstr>Closing slides</vt:lpstr>
      <vt:lpstr>1_Corporate Presentation Template (4x3 - Normal) (1)</vt:lpstr>
      <vt:lpstr>2_Corporate Presentation Template (4x3 - Normal) (1)</vt:lpstr>
      <vt:lpstr>3_Corporate Presentation Template (4x3 - Normal) (1)</vt:lpstr>
      <vt:lpstr>4_Corporate Presentation Template (4x3 - Normal) (1)</vt:lpstr>
      <vt:lpstr>think-cell Slide</vt:lpstr>
      <vt:lpstr>Acrobat Document</vt:lpstr>
      <vt:lpstr> SPARC &amp; Prudential Products Overview </vt:lpstr>
      <vt:lpstr>Sales Prospecting and Request For Case Installation (SPARC) Overview </vt:lpstr>
      <vt:lpstr>SPARC Overview  </vt:lpstr>
      <vt:lpstr>Products Supported by SPARC  </vt:lpstr>
      <vt:lpstr>Basic Life</vt:lpstr>
      <vt:lpstr>Basic Accidental Death or Dismemberment (Basic (ADD)</vt:lpstr>
      <vt:lpstr>Optional Life</vt:lpstr>
      <vt:lpstr>Optional Accidental Death and Dismemberment (Optional ADD/OADD)</vt:lpstr>
      <vt:lpstr>Dependent Life</vt:lpstr>
      <vt:lpstr>Short Term Disability (STD)</vt:lpstr>
      <vt:lpstr>Short Term Disability (STD) – Needs to be confirmed</vt:lpstr>
      <vt:lpstr>Long Term Disability (LTD)</vt:lpstr>
      <vt:lpstr>Dental</vt:lpstr>
      <vt:lpstr>Absence Service</vt:lpstr>
      <vt:lpstr>Business terminologies in SPARC</vt:lpstr>
      <vt:lpstr>Business terminologies in SPARC</vt:lpstr>
      <vt:lpstr>Business terminologies in SPARC</vt:lpstr>
      <vt:lpstr>SPARC Module: RFP ( Request For Proposal)</vt:lpstr>
      <vt:lpstr>RFP Rating</vt:lpstr>
      <vt:lpstr>SPARC Module: RFCI (Request For Case Installation)</vt:lpstr>
      <vt:lpstr>SPARC Module: PIA (Post Installation Activities)</vt:lpstr>
      <vt:lpstr>SPARC Module: Renewals</vt:lpstr>
      <vt:lpstr>SPARC Module: Enrollment</vt:lpstr>
      <vt:lpstr>PowerPoint Presentation</vt:lpstr>
      <vt:lpstr>PowerPoint Presentation</vt:lpstr>
    </vt:vector>
  </TitlesOfParts>
  <Company>IGATECORP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subject>ppt Template</dc:subject>
  <dc:creator>Allen Geoshan</dc:creator>
  <cp:lastModifiedBy>Deshmukh, Aniket</cp:lastModifiedBy>
  <cp:revision>663</cp:revision>
  <dcterms:created xsi:type="dcterms:W3CDTF">2016-02-01T11:05:50Z</dcterms:created>
  <dcterms:modified xsi:type="dcterms:W3CDTF">2016-12-13T11:46:09Z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0x010100AF2F27FA532E1440BBB216045CCA2436</vt:lpwstr>
  </property>
</Properties>
</file>